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5" r:id="rId5"/>
    <p:sldMasterId id="2147483671" r:id="rId6"/>
    <p:sldMasterId id="2147483681" r:id="rId7"/>
  </p:sldMasterIdLst>
  <p:notesMasterIdLst>
    <p:notesMasterId r:id="rId41"/>
  </p:notesMasterIdLst>
  <p:sldIdLst>
    <p:sldId id="256" r:id="rId8"/>
    <p:sldId id="4690" r:id="rId9"/>
    <p:sldId id="4581" r:id="rId10"/>
    <p:sldId id="4687" r:id="rId11"/>
    <p:sldId id="4688" r:id="rId12"/>
    <p:sldId id="264" r:id="rId13"/>
    <p:sldId id="4689" r:id="rId14"/>
    <p:sldId id="4680" r:id="rId15"/>
    <p:sldId id="4676" r:id="rId16"/>
    <p:sldId id="4691" r:id="rId17"/>
    <p:sldId id="4692" r:id="rId18"/>
    <p:sldId id="4681" r:id="rId19"/>
    <p:sldId id="4580" r:id="rId20"/>
    <p:sldId id="4686" r:id="rId21"/>
    <p:sldId id="4693" r:id="rId22"/>
    <p:sldId id="4695" r:id="rId23"/>
    <p:sldId id="4696" r:id="rId24"/>
    <p:sldId id="4678" r:id="rId25"/>
    <p:sldId id="355" r:id="rId26"/>
    <p:sldId id="4662" r:id="rId27"/>
    <p:sldId id="4683" r:id="rId28"/>
    <p:sldId id="4578" r:id="rId29"/>
    <p:sldId id="358" r:id="rId30"/>
    <p:sldId id="4585" r:id="rId31"/>
    <p:sldId id="4697" r:id="rId32"/>
    <p:sldId id="4625" r:id="rId33"/>
    <p:sldId id="4663" r:id="rId34"/>
    <p:sldId id="4682" r:id="rId35"/>
    <p:sldId id="4596" r:id="rId36"/>
    <p:sldId id="4597" r:id="rId37"/>
    <p:sldId id="4598" r:id="rId38"/>
    <p:sldId id="4685" r:id="rId39"/>
    <p:sldId id="26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3478"/>
    <a:srgbClr val="CECACA"/>
    <a:srgbClr val="D6D4D8"/>
    <a:srgbClr val="CECDCA"/>
    <a:srgbClr val="759D50"/>
    <a:srgbClr val="D0CAC8"/>
    <a:srgbClr val="E400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33BE53-8600-4F20-9BB6-F837CD066473}" v="667" dt="2026-09-08T12:46:19.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p:scale>
          <a:sx n="100" d="100"/>
          <a:sy n="100" d="100"/>
        </p:scale>
        <p:origin x="300" y="732"/>
      </p:cViewPr>
      <p:guideLst/>
    </p:cSldViewPr>
  </p:slideViewPr>
  <p:notesTextViewPr>
    <p:cViewPr>
      <p:scale>
        <a:sx n="1" d="1"/>
        <a:sy n="1" d="1"/>
      </p:scale>
      <p:origin x="0" y="0"/>
    </p:cViewPr>
  </p:notesTextViewPr>
  <p:sorterViewPr>
    <p:cViewPr>
      <p:scale>
        <a:sx n="130" d="100"/>
        <a:sy n="130" d="100"/>
      </p:scale>
      <p:origin x="0" y="-24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tian Schroeder" userId="e2c2efa4-d9d7-4fae-b937-175104e65210" providerId="ADAL" clId="{FD2999DC-50F8-4246-B718-8A3B10CD78DF}"/>
    <pc:docChg chg="addSld modSld sldOrd">
      <pc:chgData name="Bastian Schroeder" userId="e2c2efa4-d9d7-4fae-b937-175104e65210" providerId="ADAL" clId="{FD2999DC-50F8-4246-B718-8A3B10CD78DF}" dt="2026-09-08T12:44:25.809" v="669"/>
      <pc:docMkLst>
        <pc:docMk/>
      </pc:docMkLst>
      <pc:sldChg chg="addSp modSp add">
        <pc:chgData name="Bastian Schroeder" userId="e2c2efa4-d9d7-4fae-b937-175104e65210" providerId="ADAL" clId="{FD2999DC-50F8-4246-B718-8A3B10CD78DF}" dt="2026-09-08T11:57:15.589" v="29"/>
        <pc:sldMkLst>
          <pc:docMk/>
          <pc:sldMk cId="0" sldId="256"/>
        </pc:sldMkLst>
        <pc:spChg chg="add mod">
          <ac:chgData name="Bastian Schroeder" userId="e2c2efa4-d9d7-4fae-b937-175104e65210" providerId="ADAL" clId="{FD2999DC-50F8-4246-B718-8A3B10CD78DF}" dt="2026-09-08T11:57:15.589" v="29"/>
          <ac:spMkLst>
            <pc:docMk/>
            <pc:sldMk cId="0" sldId="256"/>
            <ac:spMk id="2" creationId="{ADBA9603-B22E-8380-9E1E-B7D1ABAA7454}"/>
          </ac:spMkLst>
        </pc:spChg>
        <pc:spChg chg="add mod">
          <ac:chgData name="Bastian Schroeder" userId="e2c2efa4-d9d7-4fae-b937-175104e65210" providerId="ADAL" clId="{FD2999DC-50F8-4246-B718-8A3B10CD78DF}" dt="2026-09-08T11:57:15.589" v="29"/>
          <ac:spMkLst>
            <pc:docMk/>
            <pc:sldMk cId="0" sldId="256"/>
            <ac:spMk id="4" creationId="{DDCC4B40-C440-054F-F58B-F535E7C118F6}"/>
          </ac:spMkLst>
        </pc:spChg>
        <pc:spChg chg="add mod">
          <ac:chgData name="Bastian Schroeder" userId="e2c2efa4-d9d7-4fae-b937-175104e65210" providerId="ADAL" clId="{FD2999DC-50F8-4246-B718-8A3B10CD78DF}" dt="2026-09-08T11:57:15.589" v="29"/>
          <ac:spMkLst>
            <pc:docMk/>
            <pc:sldMk cId="0" sldId="256"/>
            <ac:spMk id="5" creationId="{7A69C670-3135-A0B9-84AF-DC918F04BC2C}"/>
          </ac:spMkLst>
        </pc:spChg>
        <pc:picChg chg="add mod">
          <ac:chgData name="Bastian Schroeder" userId="e2c2efa4-d9d7-4fae-b937-175104e65210" providerId="ADAL" clId="{FD2999DC-50F8-4246-B718-8A3B10CD78DF}" dt="2026-09-08T11:57:15.589" v="29"/>
          <ac:picMkLst>
            <pc:docMk/>
            <pc:sldMk cId="0" sldId="256"/>
            <ac:picMk id="3" creationId="{5BF8781B-4C51-ADAA-FE17-21759753BA9F}"/>
          </ac:picMkLst>
        </pc:picChg>
      </pc:sldChg>
      <pc:sldChg chg="addSp modSp add">
        <pc:chgData name="Bastian Schroeder" userId="e2c2efa4-d9d7-4fae-b937-175104e65210" providerId="ADAL" clId="{FD2999DC-50F8-4246-B718-8A3B10CD78DF}" dt="2026-09-08T11:58:55.694" v="36"/>
        <pc:sldMkLst>
          <pc:docMk/>
          <pc:sldMk cId="0" sldId="261"/>
        </pc:sldMkLst>
        <pc:spChg chg="add mod">
          <ac:chgData name="Bastian Schroeder" userId="e2c2efa4-d9d7-4fae-b937-175104e65210" providerId="ADAL" clId="{FD2999DC-50F8-4246-B718-8A3B10CD78DF}" dt="2026-09-08T11:58:55.694" v="36"/>
          <ac:spMkLst>
            <pc:docMk/>
            <pc:sldMk cId="0" sldId="261"/>
            <ac:spMk id="4" creationId="{A5EEED9E-3367-452B-CC44-C9F9BA238140}"/>
          </ac:spMkLst>
        </pc:spChg>
      </pc:sldChg>
      <pc:sldChg chg="ord">
        <pc:chgData name="Bastian Schroeder" userId="e2c2efa4-d9d7-4fae-b937-175104e65210" providerId="ADAL" clId="{FD2999DC-50F8-4246-B718-8A3B10CD78DF}" dt="2026-09-08T11:40:23.068" v="7"/>
        <pc:sldMkLst>
          <pc:docMk/>
          <pc:sldMk cId="633570896" sldId="264"/>
        </pc:sldMkLst>
      </pc:sldChg>
      <pc:sldChg chg="ord">
        <pc:chgData name="Bastian Schroeder" userId="e2c2efa4-d9d7-4fae-b937-175104e65210" providerId="ADAL" clId="{FD2999DC-50F8-4246-B718-8A3B10CD78DF}" dt="2026-09-08T12:44:25.809" v="669"/>
        <pc:sldMkLst>
          <pc:docMk/>
          <pc:sldMk cId="1915730472" sldId="4596"/>
        </pc:sldMkLst>
      </pc:sldChg>
      <pc:sldChg chg="delSp ord">
        <pc:chgData name="Bastian Schroeder" userId="e2c2efa4-d9d7-4fae-b937-175104e65210" providerId="ADAL" clId="{FD2999DC-50F8-4246-B718-8A3B10CD78DF}" dt="2026-09-08T12:44:25.809" v="669"/>
        <pc:sldMkLst>
          <pc:docMk/>
          <pc:sldMk cId="2042519127" sldId="4597"/>
        </pc:sldMkLst>
        <pc:picChg chg="del">
          <ac:chgData name="Bastian Schroeder" userId="e2c2efa4-d9d7-4fae-b937-175104e65210" providerId="ADAL" clId="{FD2999DC-50F8-4246-B718-8A3B10CD78DF}" dt="2026-09-08T12:02:17.166" v="60" actId="478"/>
          <ac:picMkLst>
            <pc:docMk/>
            <pc:sldMk cId="2042519127" sldId="4597"/>
            <ac:picMk id="6" creationId="{4E8DD036-1D61-84DF-5EA3-5240EA058969}"/>
          </ac:picMkLst>
        </pc:picChg>
        <pc:picChg chg="del">
          <ac:chgData name="Bastian Schroeder" userId="e2c2efa4-d9d7-4fae-b937-175104e65210" providerId="ADAL" clId="{FD2999DC-50F8-4246-B718-8A3B10CD78DF}" dt="2026-09-08T12:02:17.166" v="60" actId="478"/>
          <ac:picMkLst>
            <pc:docMk/>
            <pc:sldMk cId="2042519127" sldId="4597"/>
            <ac:picMk id="8" creationId="{61083E62-6031-2C50-EEF4-1B5FF9219E92}"/>
          </ac:picMkLst>
        </pc:picChg>
        <pc:picChg chg="del">
          <ac:chgData name="Bastian Schroeder" userId="e2c2efa4-d9d7-4fae-b937-175104e65210" providerId="ADAL" clId="{FD2999DC-50F8-4246-B718-8A3B10CD78DF}" dt="2026-09-08T12:02:17.979" v="61" actId="478"/>
          <ac:picMkLst>
            <pc:docMk/>
            <pc:sldMk cId="2042519127" sldId="4597"/>
            <ac:picMk id="10" creationId="{8E3FE19D-DBB5-B992-3C0A-3B247764875A}"/>
          </ac:picMkLst>
        </pc:picChg>
      </pc:sldChg>
      <pc:sldChg chg="delSp modSp ord">
        <pc:chgData name="Bastian Schroeder" userId="e2c2efa4-d9d7-4fae-b937-175104e65210" providerId="ADAL" clId="{FD2999DC-50F8-4246-B718-8A3B10CD78DF}" dt="2026-09-08T12:44:25.809" v="669"/>
        <pc:sldMkLst>
          <pc:docMk/>
          <pc:sldMk cId="1055563234" sldId="4598"/>
        </pc:sldMkLst>
        <pc:picChg chg="del mod">
          <ac:chgData name="Bastian Schroeder" userId="e2c2efa4-d9d7-4fae-b937-175104e65210" providerId="ADAL" clId="{FD2999DC-50F8-4246-B718-8A3B10CD78DF}" dt="2026-09-08T12:02:21.032" v="63" actId="478"/>
          <ac:picMkLst>
            <pc:docMk/>
            <pc:sldMk cId="1055563234" sldId="4598"/>
            <ac:picMk id="5" creationId="{4614635F-6149-6ACF-8863-744EB961604E}"/>
          </ac:picMkLst>
        </pc:picChg>
        <pc:picChg chg="del mod">
          <ac:chgData name="Bastian Schroeder" userId="e2c2efa4-d9d7-4fae-b937-175104e65210" providerId="ADAL" clId="{FD2999DC-50F8-4246-B718-8A3B10CD78DF}" dt="2026-09-08T12:02:20.004" v="62" actId="478"/>
          <ac:picMkLst>
            <pc:docMk/>
            <pc:sldMk cId="1055563234" sldId="4598"/>
            <ac:picMk id="7" creationId="{6D52B57E-AC79-B895-B658-1C382A392A0E}"/>
          </ac:picMkLst>
        </pc:picChg>
        <pc:picChg chg="del mod">
          <ac:chgData name="Bastian Schroeder" userId="e2c2efa4-d9d7-4fae-b937-175104e65210" providerId="ADAL" clId="{FD2999DC-50F8-4246-B718-8A3B10CD78DF}" dt="2026-09-08T12:02:21.746" v="64" actId="478"/>
          <ac:picMkLst>
            <pc:docMk/>
            <pc:sldMk cId="1055563234" sldId="4598"/>
            <ac:picMk id="9" creationId="{0DA4D1F5-CFA3-B3A0-0F4E-65690CDFACA5}"/>
          </ac:picMkLst>
        </pc:picChg>
      </pc:sldChg>
      <pc:sldChg chg="ord">
        <pc:chgData name="Bastian Schroeder" userId="e2c2efa4-d9d7-4fae-b937-175104e65210" providerId="ADAL" clId="{FD2999DC-50F8-4246-B718-8A3B10CD78DF}" dt="2026-09-08T12:36:57.255" v="666"/>
        <pc:sldMkLst>
          <pc:docMk/>
          <pc:sldMk cId="1160574424" sldId="4663"/>
        </pc:sldMkLst>
      </pc:sldChg>
      <pc:sldChg chg="ord modAnim">
        <pc:chgData name="Bastian Schroeder" userId="e2c2efa4-d9d7-4fae-b937-175104e65210" providerId="ADAL" clId="{FD2999DC-50F8-4246-B718-8A3B10CD78DF}" dt="2026-09-08T12:25:09.045" v="209"/>
        <pc:sldMkLst>
          <pc:docMk/>
          <pc:sldMk cId="4262531617" sldId="4678"/>
        </pc:sldMkLst>
      </pc:sldChg>
      <pc:sldChg chg="addSp modSp modAnim">
        <pc:chgData name="Bastian Schroeder" userId="e2c2efa4-d9d7-4fae-b937-175104e65210" providerId="ADAL" clId="{FD2999DC-50F8-4246-B718-8A3B10CD78DF}" dt="2026-09-08T12:29:14.392" v="212"/>
        <pc:sldMkLst>
          <pc:docMk/>
          <pc:sldMk cId="3737573555" sldId="4682"/>
        </pc:sldMkLst>
        <pc:spChg chg="add mod">
          <ac:chgData name="Bastian Schroeder" userId="e2c2efa4-d9d7-4fae-b937-175104e65210" providerId="ADAL" clId="{FD2999DC-50F8-4246-B718-8A3B10CD78DF}" dt="2026-09-08T12:28:55.415" v="210"/>
          <ac:spMkLst>
            <pc:docMk/>
            <pc:sldMk cId="3737573555" sldId="4682"/>
            <ac:spMk id="9" creationId="{0F81D29A-F6E5-EE76-DE42-8265D2ACD894}"/>
          </ac:spMkLst>
        </pc:spChg>
        <pc:spChg chg="add mod">
          <ac:chgData name="Bastian Schroeder" userId="e2c2efa4-d9d7-4fae-b937-175104e65210" providerId="ADAL" clId="{FD2999DC-50F8-4246-B718-8A3B10CD78DF}" dt="2026-09-08T12:28:55.415" v="210"/>
          <ac:spMkLst>
            <pc:docMk/>
            <pc:sldMk cId="3737573555" sldId="4682"/>
            <ac:spMk id="11" creationId="{EBA6A6CB-EE50-A857-E7CA-8B86F5F379BF}"/>
          </ac:spMkLst>
        </pc:spChg>
      </pc:sldChg>
      <pc:sldChg chg="addSp delSp modSp modAnim">
        <pc:chgData name="Bastian Schroeder" userId="e2c2efa4-d9d7-4fae-b937-175104e65210" providerId="ADAL" clId="{FD2999DC-50F8-4246-B718-8A3B10CD78DF}" dt="2026-09-08T12:02:52.540" v="70" actId="478"/>
        <pc:sldMkLst>
          <pc:docMk/>
          <pc:sldMk cId="4122209343" sldId="4685"/>
        </pc:sldMkLst>
        <pc:spChg chg="add del mod">
          <ac:chgData name="Bastian Schroeder" userId="e2c2efa4-d9d7-4fae-b937-175104e65210" providerId="ADAL" clId="{FD2999DC-50F8-4246-B718-8A3B10CD78DF}" dt="2026-09-08T12:00:47.092" v="57" actId="404"/>
          <ac:spMkLst>
            <pc:docMk/>
            <pc:sldMk cId="4122209343" sldId="4685"/>
            <ac:spMk id="5" creationId="{F72DAA1B-8ABF-CCB0-0A27-AD5E5E842DF7}"/>
          </ac:spMkLst>
        </pc:spChg>
        <pc:spChg chg="add del mod">
          <ac:chgData name="Bastian Schroeder" userId="e2c2efa4-d9d7-4fae-b937-175104e65210" providerId="ADAL" clId="{FD2999DC-50F8-4246-B718-8A3B10CD78DF}" dt="2026-09-08T12:00:40.297" v="56" actId="404"/>
          <ac:spMkLst>
            <pc:docMk/>
            <pc:sldMk cId="4122209343" sldId="4685"/>
            <ac:spMk id="7" creationId="{1C554383-48AE-02C5-A6BA-0314D3753238}"/>
          </ac:spMkLst>
        </pc:spChg>
        <pc:spChg chg="mod">
          <ac:chgData name="Bastian Schroeder" userId="e2c2efa4-d9d7-4fae-b937-175104e65210" providerId="ADAL" clId="{FD2999DC-50F8-4246-B718-8A3B10CD78DF}" dt="2026-09-08T12:00:40.297" v="56" actId="404"/>
          <ac:spMkLst>
            <pc:docMk/>
            <pc:sldMk cId="4122209343" sldId="4685"/>
            <ac:spMk id="8" creationId="{764280B3-F1DF-FCBA-FC79-E8971F481BA5}"/>
          </ac:spMkLst>
        </pc:spChg>
        <pc:picChg chg="add del mod">
          <ac:chgData name="Bastian Schroeder" userId="e2c2efa4-d9d7-4fae-b937-175104e65210" providerId="ADAL" clId="{FD2999DC-50F8-4246-B718-8A3B10CD78DF}" dt="2026-09-08T12:02:52.036" v="69" actId="478"/>
          <ac:picMkLst>
            <pc:docMk/>
            <pc:sldMk cId="4122209343" sldId="4685"/>
            <ac:picMk id="3" creationId="{1E561CCE-02BD-156B-3ACF-EE10AA39BDED}"/>
          </ac:picMkLst>
        </pc:picChg>
        <pc:picChg chg="add del mod">
          <ac:chgData name="Bastian Schroeder" userId="e2c2efa4-d9d7-4fae-b937-175104e65210" providerId="ADAL" clId="{FD2999DC-50F8-4246-B718-8A3B10CD78DF}" dt="2026-09-08T12:02:52.540" v="70" actId="478"/>
          <ac:picMkLst>
            <pc:docMk/>
            <pc:sldMk cId="4122209343" sldId="4685"/>
            <ac:picMk id="4" creationId="{FBDAF612-07B0-85E0-2C50-9350151DF60D}"/>
          </ac:picMkLst>
        </pc:picChg>
        <pc:picChg chg="add del mod">
          <ac:chgData name="Bastian Schroeder" userId="e2c2efa4-d9d7-4fae-b937-175104e65210" providerId="ADAL" clId="{FD2999DC-50F8-4246-B718-8A3B10CD78DF}" dt="2026-09-08T12:02:51.576" v="68" actId="478"/>
          <ac:picMkLst>
            <pc:docMk/>
            <pc:sldMk cId="4122209343" sldId="4685"/>
            <ac:picMk id="6" creationId="{365B5764-6B07-02BF-77BD-911B159566CF}"/>
          </ac:picMkLst>
        </pc:picChg>
      </pc:sldChg>
      <pc:sldChg chg="addSp modSp">
        <pc:chgData name="Bastian Schroeder" userId="e2c2efa4-d9d7-4fae-b937-175104e65210" providerId="ADAL" clId="{FD2999DC-50F8-4246-B718-8A3B10CD78DF}" dt="2026-09-08T11:40:00.538" v="6"/>
        <pc:sldMkLst>
          <pc:docMk/>
          <pc:sldMk cId="1254006236" sldId="4688"/>
        </pc:sldMkLst>
        <pc:spChg chg="add mod">
          <ac:chgData name="Bastian Schroeder" userId="e2c2efa4-d9d7-4fae-b937-175104e65210" providerId="ADAL" clId="{FD2999DC-50F8-4246-B718-8A3B10CD78DF}" dt="2026-09-08T11:40:00.538" v="6"/>
          <ac:spMkLst>
            <pc:docMk/>
            <pc:sldMk cId="1254006236" sldId="4688"/>
            <ac:spMk id="2" creationId="{D29AC3AD-9E8A-2391-04EF-5CBAC670CFF9}"/>
          </ac:spMkLst>
        </pc:spChg>
      </pc:sldChg>
      <pc:sldChg chg="addSp modSp modAnim">
        <pc:chgData name="Bastian Schroeder" userId="e2c2efa4-d9d7-4fae-b937-175104e65210" providerId="ADAL" clId="{FD2999DC-50F8-4246-B718-8A3B10CD78DF}" dt="2026-09-08T12:15:14.462" v="90" actId="167"/>
        <pc:sldMkLst>
          <pc:docMk/>
          <pc:sldMk cId="2363036726" sldId="4690"/>
        </pc:sldMkLst>
        <pc:spChg chg="mod">
          <ac:chgData name="Bastian Schroeder" userId="e2c2efa4-d9d7-4fae-b937-175104e65210" providerId="ADAL" clId="{FD2999DC-50F8-4246-B718-8A3B10CD78DF}" dt="2026-09-08T11:38:06.302" v="4" actId="114"/>
          <ac:spMkLst>
            <pc:docMk/>
            <pc:sldMk cId="2363036726" sldId="4690"/>
            <ac:spMk id="3" creationId="{64ABF6A8-9FF8-1199-0C31-A66C484B4A50}"/>
          </ac:spMkLst>
        </pc:spChg>
        <pc:picChg chg="add">
          <ac:chgData name="Bastian Schroeder" userId="e2c2efa4-d9d7-4fae-b937-175104e65210" providerId="ADAL" clId="{FD2999DC-50F8-4246-B718-8A3B10CD78DF}" dt="2026-09-08T11:38:50.176" v="5"/>
          <ac:picMkLst>
            <pc:docMk/>
            <pc:sldMk cId="2363036726" sldId="4690"/>
            <ac:picMk id="4" creationId="{DDC8A9D6-7F11-9E8A-262D-1471112AAEC6}"/>
          </ac:picMkLst>
        </pc:picChg>
        <pc:picChg chg="add mod">
          <ac:chgData name="Bastian Schroeder" userId="e2c2efa4-d9d7-4fae-b937-175104e65210" providerId="ADAL" clId="{FD2999DC-50F8-4246-B718-8A3B10CD78DF}" dt="2026-09-08T12:15:14.462" v="90" actId="167"/>
          <ac:picMkLst>
            <pc:docMk/>
            <pc:sldMk cId="2363036726" sldId="4690"/>
            <ac:picMk id="5" creationId="{E0AB04F3-58F0-AA1F-1F67-AA3711DF123C}"/>
          </ac:picMkLst>
        </pc:picChg>
        <pc:picChg chg="add mod">
          <ac:chgData name="Bastian Schroeder" userId="e2c2efa4-d9d7-4fae-b937-175104e65210" providerId="ADAL" clId="{FD2999DC-50F8-4246-B718-8A3B10CD78DF}" dt="2026-09-08T11:58:20.315" v="34" actId="1076"/>
          <ac:picMkLst>
            <pc:docMk/>
            <pc:sldMk cId="2363036726" sldId="4690"/>
            <ac:picMk id="6" creationId="{1CFD9553-90B2-6DE1-45F0-D15A313E9D3B}"/>
          </ac:picMkLst>
        </pc:picChg>
        <pc:picChg chg="add mod">
          <ac:chgData name="Bastian Schroeder" userId="e2c2efa4-d9d7-4fae-b937-175104e65210" providerId="ADAL" clId="{FD2999DC-50F8-4246-B718-8A3B10CD78DF}" dt="2026-09-08T11:58:20.315" v="34" actId="1076"/>
          <ac:picMkLst>
            <pc:docMk/>
            <pc:sldMk cId="2363036726" sldId="4690"/>
            <ac:picMk id="7" creationId="{7F2C88B6-7F20-8472-DEE6-BF94203F3FCF}"/>
          </ac:picMkLst>
        </pc:picChg>
      </pc:sldChg>
      <pc:sldChg chg="modAnim">
        <pc:chgData name="Bastian Schroeder" userId="e2c2efa4-d9d7-4fae-b937-175104e65210" providerId="ADAL" clId="{FD2999DC-50F8-4246-B718-8A3B10CD78DF}" dt="2026-09-08T12:42:00.314" v="667"/>
        <pc:sldMkLst>
          <pc:docMk/>
          <pc:sldMk cId="3869779843" sldId="4691"/>
        </pc:sldMkLst>
      </pc:sldChg>
      <pc:sldChg chg="addSp delSp modSp add setBg modAnim">
        <pc:chgData name="Bastian Schroeder" userId="e2c2efa4-d9d7-4fae-b937-175104e65210" providerId="ADAL" clId="{FD2999DC-50F8-4246-B718-8A3B10CD78DF}" dt="2026-09-08T12:12:12.379" v="85"/>
        <pc:sldMkLst>
          <pc:docMk/>
          <pc:sldMk cId="3812056428" sldId="4692"/>
        </pc:sldMkLst>
        <pc:spChg chg="add mod">
          <ac:chgData name="Bastian Schroeder" userId="e2c2efa4-d9d7-4fae-b937-175104e65210" providerId="ADAL" clId="{FD2999DC-50F8-4246-B718-8A3B10CD78DF}" dt="2026-09-08T12:09:26.170" v="80" actId="20577"/>
          <ac:spMkLst>
            <pc:docMk/>
            <pc:sldMk cId="3812056428" sldId="4692"/>
            <ac:spMk id="2" creationId="{5ADB7C51-0F08-DF9B-6E1A-3C5BC69B9103}"/>
          </ac:spMkLst>
        </pc:spChg>
        <pc:spChg chg="add mod">
          <ac:chgData name="Bastian Schroeder" userId="e2c2efa4-d9d7-4fae-b937-175104e65210" providerId="ADAL" clId="{FD2999DC-50F8-4246-B718-8A3B10CD78DF}" dt="2026-09-08T12:09:07.608" v="72"/>
          <ac:spMkLst>
            <pc:docMk/>
            <pc:sldMk cId="3812056428" sldId="4692"/>
            <ac:spMk id="3" creationId="{B262C75A-375D-F4CD-B19D-521421BA6B91}"/>
          </ac:spMkLst>
        </pc:spChg>
        <pc:spChg chg="del">
          <ac:chgData name="Bastian Schroeder" userId="e2c2efa4-d9d7-4fae-b937-175104e65210" providerId="ADAL" clId="{FD2999DC-50F8-4246-B718-8A3B10CD78DF}" dt="2026-09-08T12:08:49.999" v="71"/>
          <ac:spMkLst>
            <pc:docMk/>
            <pc:sldMk cId="3812056428" sldId="4692"/>
            <ac:spMk id="9" creationId="{94775776-F840-FCC4-4134-12C369BFF109}"/>
          </ac:spMkLst>
        </pc:spChg>
        <pc:spChg chg="del">
          <ac:chgData name="Bastian Schroeder" userId="e2c2efa4-d9d7-4fae-b937-175104e65210" providerId="ADAL" clId="{FD2999DC-50F8-4246-B718-8A3B10CD78DF}" dt="2026-09-08T12:08:49.999" v="71"/>
          <ac:spMkLst>
            <pc:docMk/>
            <pc:sldMk cId="3812056428" sldId="4692"/>
            <ac:spMk id="11" creationId="{FC2A052E-BA38-407A-5845-B41D7FC20BD7}"/>
          </ac:spMkLst>
        </pc:spChg>
        <pc:spChg chg="del">
          <ac:chgData name="Bastian Schroeder" userId="e2c2efa4-d9d7-4fae-b937-175104e65210" providerId="ADAL" clId="{FD2999DC-50F8-4246-B718-8A3B10CD78DF}" dt="2026-09-08T12:08:49.999" v="71"/>
          <ac:spMkLst>
            <pc:docMk/>
            <pc:sldMk cId="3812056428" sldId="4692"/>
            <ac:spMk id="13" creationId="{BDFD6492-3DB1-5B06-EAFA-606127F5D992}"/>
          </ac:spMkLst>
        </pc:spChg>
        <pc:spChg chg="del">
          <ac:chgData name="Bastian Schroeder" userId="e2c2efa4-d9d7-4fae-b937-175104e65210" providerId="ADAL" clId="{FD2999DC-50F8-4246-B718-8A3B10CD78DF}" dt="2026-09-08T12:08:49.999" v="71"/>
          <ac:spMkLst>
            <pc:docMk/>
            <pc:sldMk cId="3812056428" sldId="4692"/>
            <ac:spMk id="15" creationId="{34ECCD50-C2E9-CE7A-587C-254305D4AC01}"/>
          </ac:spMkLst>
        </pc:spChg>
      </pc:sldChg>
      <pc:sldChg chg="modSp add modAnim">
        <pc:chgData name="Bastian Schroeder" userId="e2c2efa4-d9d7-4fae-b937-175104e65210" providerId="ADAL" clId="{FD2999DC-50F8-4246-B718-8A3B10CD78DF}" dt="2026-09-08T12:17:38.382" v="196" actId="20577"/>
        <pc:sldMkLst>
          <pc:docMk/>
          <pc:sldMk cId="1391797807" sldId="4693"/>
        </pc:sldMkLst>
        <pc:spChg chg="mod">
          <ac:chgData name="Bastian Schroeder" userId="e2c2efa4-d9d7-4fae-b937-175104e65210" providerId="ADAL" clId="{FD2999DC-50F8-4246-B718-8A3B10CD78DF}" dt="2026-09-08T12:17:38.382" v="196" actId="20577"/>
          <ac:spMkLst>
            <pc:docMk/>
            <pc:sldMk cId="1391797807" sldId="4693"/>
            <ac:spMk id="3" creationId="{2B506F4D-3A15-AF52-82ED-EC175FBB41D0}"/>
          </ac:spMkLst>
        </pc:spChg>
        <pc:picChg chg="mod">
          <ac:chgData name="Bastian Schroeder" userId="e2c2efa4-d9d7-4fae-b937-175104e65210" providerId="ADAL" clId="{FD2999DC-50F8-4246-B718-8A3B10CD78DF}" dt="2026-09-08T12:15:06.772" v="88" actId="1076"/>
          <ac:picMkLst>
            <pc:docMk/>
            <pc:sldMk cId="1391797807" sldId="4693"/>
            <ac:picMk id="5" creationId="{A12A6018-CBB3-87E5-B368-C7E3AA99BACE}"/>
          </ac:picMkLst>
        </pc:picChg>
      </pc:sldChg>
      <pc:sldChg chg="modSp add modAnim">
        <pc:chgData name="Bastian Schroeder" userId="e2c2efa4-d9d7-4fae-b937-175104e65210" providerId="ADAL" clId="{FD2999DC-50F8-4246-B718-8A3B10CD78DF}" dt="2026-09-08T12:22:20.546" v="205" actId="166"/>
        <pc:sldMkLst>
          <pc:docMk/>
          <pc:sldMk cId="3302641312" sldId="4695"/>
        </pc:sldMkLst>
        <pc:spChg chg="mod">
          <ac:chgData name="Bastian Schroeder" userId="e2c2efa4-d9d7-4fae-b937-175104e65210" providerId="ADAL" clId="{FD2999DC-50F8-4246-B718-8A3B10CD78DF}" dt="2026-09-08T12:19:32.159" v="200" actId="20577"/>
          <ac:spMkLst>
            <pc:docMk/>
            <pc:sldMk cId="3302641312" sldId="4695"/>
            <ac:spMk id="3" creationId="{B7853B63-1B39-58D0-B641-BAD1045C24D0}"/>
          </ac:spMkLst>
        </pc:spChg>
        <pc:picChg chg="mod">
          <ac:chgData name="Bastian Schroeder" userId="e2c2efa4-d9d7-4fae-b937-175104e65210" providerId="ADAL" clId="{FD2999DC-50F8-4246-B718-8A3B10CD78DF}" dt="2026-09-08T12:22:20.546" v="205" actId="166"/>
          <ac:picMkLst>
            <pc:docMk/>
            <pc:sldMk cId="3302641312" sldId="4695"/>
            <ac:picMk id="6" creationId="{EC4F62CB-FBEF-9BDC-71D1-B907211DA920}"/>
          </ac:picMkLst>
        </pc:picChg>
        <pc:picChg chg="mod">
          <ac:chgData name="Bastian Schroeder" userId="e2c2efa4-d9d7-4fae-b937-175104e65210" providerId="ADAL" clId="{FD2999DC-50F8-4246-B718-8A3B10CD78DF}" dt="2026-09-08T12:22:20.546" v="205" actId="166"/>
          <ac:picMkLst>
            <pc:docMk/>
            <pc:sldMk cId="3302641312" sldId="4695"/>
            <ac:picMk id="7" creationId="{C3BA2A0B-CF29-6C7A-8C22-DF50D7D09D2D}"/>
          </ac:picMkLst>
        </pc:picChg>
      </pc:sldChg>
      <pc:sldChg chg="modSp add modAnim">
        <pc:chgData name="Bastian Schroeder" userId="e2c2efa4-d9d7-4fae-b937-175104e65210" providerId="ADAL" clId="{FD2999DC-50F8-4246-B718-8A3B10CD78DF}" dt="2026-09-08T12:43:20.950" v="668"/>
        <pc:sldMkLst>
          <pc:docMk/>
          <pc:sldMk cId="15051213" sldId="4696"/>
        </pc:sldMkLst>
        <pc:spChg chg="mod">
          <ac:chgData name="Bastian Schroeder" userId="e2c2efa4-d9d7-4fae-b937-175104e65210" providerId="ADAL" clId="{FD2999DC-50F8-4246-B718-8A3B10CD78DF}" dt="2026-09-08T12:21:30.848" v="203"/>
          <ac:spMkLst>
            <pc:docMk/>
            <pc:sldMk cId="15051213" sldId="4696"/>
            <ac:spMk id="2" creationId="{61E8C14F-37B4-B136-BE3B-65E5ABEDE4A0}"/>
          </ac:spMkLst>
        </pc:spChg>
        <pc:picChg chg="mod">
          <ac:chgData name="Bastian Schroeder" userId="e2c2efa4-d9d7-4fae-b937-175104e65210" providerId="ADAL" clId="{FD2999DC-50F8-4246-B718-8A3B10CD78DF}" dt="2026-09-08T12:22:25.515" v="206" actId="167"/>
          <ac:picMkLst>
            <pc:docMk/>
            <pc:sldMk cId="15051213" sldId="4696"/>
            <ac:picMk id="6" creationId="{5E3C1B83-25DE-94CE-304B-0D3639E48ED4}"/>
          </ac:picMkLst>
        </pc:picChg>
      </pc:sldChg>
      <pc:sldChg chg="addSp delSp modSp ord modAnim">
        <pc:chgData name="Bastian Schroeder" userId="e2c2efa4-d9d7-4fae-b937-175104e65210" providerId="ADAL" clId="{FD2999DC-50F8-4246-B718-8A3B10CD78DF}" dt="2026-09-08T12:36:37.015" v="665" actId="20577"/>
        <pc:sldMkLst>
          <pc:docMk/>
          <pc:sldMk cId="191951918" sldId="4697"/>
        </pc:sldMkLst>
        <pc:spChg chg="add del mod">
          <ac:chgData name="Bastian Schroeder" userId="e2c2efa4-d9d7-4fae-b937-175104e65210" providerId="ADAL" clId="{FD2999DC-50F8-4246-B718-8A3B10CD78DF}" dt="2026-09-08T12:31:14.825" v="218"/>
          <ac:spMkLst>
            <pc:docMk/>
            <pc:sldMk cId="191951918" sldId="4697"/>
            <ac:spMk id="6" creationId="{237377E3-4C63-E964-8A83-BCA9D1428AB9}"/>
          </ac:spMkLst>
        </pc:spChg>
        <pc:spChg chg="add mod">
          <ac:chgData name="Bastian Schroeder" userId="e2c2efa4-d9d7-4fae-b937-175104e65210" providerId="ADAL" clId="{FD2999DC-50F8-4246-B718-8A3B10CD78DF}" dt="2026-09-08T12:31:48.841" v="221"/>
          <ac:spMkLst>
            <pc:docMk/>
            <pc:sldMk cId="191951918" sldId="4697"/>
            <ac:spMk id="7" creationId="{D6BF61D1-5A1B-340A-1C71-C4BCB27653E0}"/>
          </ac:spMkLst>
        </pc:spChg>
        <pc:spChg chg="add mod">
          <ac:chgData name="Bastian Schroeder" userId="e2c2efa4-d9d7-4fae-b937-175104e65210" providerId="ADAL" clId="{FD2999DC-50F8-4246-B718-8A3B10CD78DF}" dt="2026-09-08T12:36:37.015" v="665" actId="20577"/>
          <ac:spMkLst>
            <pc:docMk/>
            <pc:sldMk cId="191951918" sldId="4697"/>
            <ac:spMk id="8" creationId="{C67DBE4A-2430-A7B5-1717-62E9239F11F4}"/>
          </ac:spMkLst>
        </pc:spChg>
        <pc:picChg chg="add mod">
          <ac:chgData name="Bastian Schroeder" userId="e2c2efa4-d9d7-4fae-b937-175104e65210" providerId="ADAL" clId="{FD2999DC-50F8-4246-B718-8A3B10CD78DF}" dt="2026-09-08T12:31:30.874" v="220" actId="14100"/>
          <ac:picMkLst>
            <pc:docMk/>
            <pc:sldMk cId="191951918" sldId="4697"/>
            <ac:picMk id="3" creationId="{1E561CCE-02BD-156B-3ACF-EE10AA39BDED}"/>
          </ac:picMkLst>
        </pc:picChg>
        <pc:picChg chg="add mod">
          <ac:chgData name="Bastian Schroeder" userId="e2c2efa4-d9d7-4fae-b937-175104e65210" providerId="ADAL" clId="{FD2999DC-50F8-4246-B718-8A3B10CD78DF}" dt="2026-09-08T12:32:46.010" v="240" actId="1076"/>
          <ac:picMkLst>
            <pc:docMk/>
            <pc:sldMk cId="191951918" sldId="4697"/>
            <ac:picMk id="4" creationId="{FBDAF612-07B0-85E0-2C50-9350151DF60D}"/>
          </ac:picMkLst>
        </pc:picChg>
        <pc:picChg chg="add mod">
          <ac:chgData name="Bastian Schroeder" userId="e2c2efa4-d9d7-4fae-b937-175104e65210" providerId="ADAL" clId="{FD2999DC-50F8-4246-B718-8A3B10CD78DF}" dt="2026-09-08T12:31:24.069" v="219" actId="1076"/>
          <ac:picMkLst>
            <pc:docMk/>
            <pc:sldMk cId="191951918" sldId="4697"/>
            <ac:picMk id="5" creationId="{365B5764-6B07-02BF-77BD-911B159566C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kittelsonassociates.sharepoint.com/sites/24700-NCHRP15-78-GuidebookforUrbanandSuburbanRoadwayCross-Se/Shared%20Documents/General/Conferences/OTEC%202023/15-78%20Intersection%20Assessmen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16745087909956"/>
          <c:y val="9.1600175093988559E-2"/>
          <c:w val="0.85741135705996108"/>
          <c:h val="0.63437928940123323"/>
        </c:manualLayout>
      </c:layout>
      <c:scatterChart>
        <c:scatterStyle val="smoothMarker"/>
        <c:varyColors val="0"/>
        <c:ser>
          <c:idx val="0"/>
          <c:order val="0"/>
          <c:tx>
            <c:strRef>
              <c:f>Sheet1!$D$11</c:f>
              <c:strCache>
                <c:ptCount val="1"/>
                <c:pt idx="0">
                  <c:v>Demand</c:v>
                </c:pt>
              </c:strCache>
            </c:strRef>
          </c:tx>
          <c:spPr>
            <a:ln w="50800" cap="rnd">
              <a:solidFill>
                <a:sysClr val="windowText" lastClr="000000"/>
              </a:solidFill>
              <a:round/>
            </a:ln>
            <a:effectLst/>
          </c:spPr>
          <c:marker>
            <c:symbol val="none"/>
          </c:marker>
          <c:xVal>
            <c:numRef>
              <c:f>Sheet1!$B$12:$B$35</c:f>
              <c:numCache>
                <c:formatCode>h:mm\ AM/PM</c:formatCode>
                <c:ptCount val="24"/>
                <c:pt idx="0">
                  <c:v>0</c:v>
                </c:pt>
                <c:pt idx="1">
                  <c:v>4.1666666666666664E-2</c:v>
                </c:pt>
                <c:pt idx="2">
                  <c:v>8.3333333333333329E-2</c:v>
                </c:pt>
                <c:pt idx="3">
                  <c:v>0.125</c:v>
                </c:pt>
                <c:pt idx="4">
                  <c:v>0.16666666666666699</c:v>
                </c:pt>
                <c:pt idx="5">
                  <c:v>0.20833333333333301</c:v>
                </c:pt>
                <c:pt idx="6">
                  <c:v>0.25</c:v>
                </c:pt>
                <c:pt idx="7">
                  <c:v>0.29166666666666702</c:v>
                </c:pt>
                <c:pt idx="8">
                  <c:v>0.33333333333333298</c:v>
                </c:pt>
                <c:pt idx="9">
                  <c:v>0.375</c:v>
                </c:pt>
                <c:pt idx="10">
                  <c:v>0.41666666666666702</c:v>
                </c:pt>
                <c:pt idx="11">
                  <c:v>0.45833333333333298</c:v>
                </c:pt>
                <c:pt idx="12">
                  <c:v>0.5</c:v>
                </c:pt>
                <c:pt idx="13">
                  <c:v>0.54166666666666696</c:v>
                </c:pt>
                <c:pt idx="14">
                  <c:v>0.58333333333333304</c:v>
                </c:pt>
                <c:pt idx="15">
                  <c:v>0.625</c:v>
                </c:pt>
                <c:pt idx="16">
                  <c:v>0.66666666666666696</c:v>
                </c:pt>
                <c:pt idx="17">
                  <c:v>0.70833333333333304</c:v>
                </c:pt>
                <c:pt idx="18">
                  <c:v>0.75</c:v>
                </c:pt>
                <c:pt idx="19">
                  <c:v>0.79166666666666696</c:v>
                </c:pt>
                <c:pt idx="20">
                  <c:v>0.83333333333333304</c:v>
                </c:pt>
                <c:pt idx="21">
                  <c:v>0.875</c:v>
                </c:pt>
                <c:pt idx="22">
                  <c:v>0.91666666666666696</c:v>
                </c:pt>
                <c:pt idx="23">
                  <c:v>0.95833333333333304</c:v>
                </c:pt>
              </c:numCache>
            </c:numRef>
          </c:xVal>
          <c:yVal>
            <c:numRef>
              <c:f>Sheet1!$D$12:$D$35</c:f>
              <c:numCache>
                <c:formatCode>0</c:formatCode>
                <c:ptCount val="24"/>
                <c:pt idx="0">
                  <c:v>80.23</c:v>
                </c:pt>
                <c:pt idx="1">
                  <c:v>80.23</c:v>
                </c:pt>
                <c:pt idx="2">
                  <c:v>80.23</c:v>
                </c:pt>
                <c:pt idx="3">
                  <c:v>80.23</c:v>
                </c:pt>
                <c:pt idx="4">
                  <c:v>160.46</c:v>
                </c:pt>
                <c:pt idx="5">
                  <c:v>240.69</c:v>
                </c:pt>
                <c:pt idx="6">
                  <c:v>401.15000000000003</c:v>
                </c:pt>
                <c:pt idx="7">
                  <c:v>641.84</c:v>
                </c:pt>
                <c:pt idx="8">
                  <c:v>641.84</c:v>
                </c:pt>
                <c:pt idx="9">
                  <c:v>481.38</c:v>
                </c:pt>
                <c:pt idx="10">
                  <c:v>401.15000000000003</c:v>
                </c:pt>
                <c:pt idx="11">
                  <c:v>401.15000000000003</c:v>
                </c:pt>
                <c:pt idx="12">
                  <c:v>481.38</c:v>
                </c:pt>
                <c:pt idx="13">
                  <c:v>401.15000000000003</c:v>
                </c:pt>
                <c:pt idx="14">
                  <c:v>481.38</c:v>
                </c:pt>
                <c:pt idx="15">
                  <c:v>561.61</c:v>
                </c:pt>
                <c:pt idx="16">
                  <c:v>802.30000000000007</c:v>
                </c:pt>
                <c:pt idx="17">
                  <c:v>561.61</c:v>
                </c:pt>
                <c:pt idx="18">
                  <c:v>401.15000000000003</c:v>
                </c:pt>
                <c:pt idx="19">
                  <c:v>240.69</c:v>
                </c:pt>
                <c:pt idx="20">
                  <c:v>160.46</c:v>
                </c:pt>
                <c:pt idx="21">
                  <c:v>80.23</c:v>
                </c:pt>
                <c:pt idx="22">
                  <c:v>80.23</c:v>
                </c:pt>
                <c:pt idx="23">
                  <c:v>80.23</c:v>
                </c:pt>
              </c:numCache>
            </c:numRef>
          </c:yVal>
          <c:smooth val="1"/>
          <c:extLst>
            <c:ext xmlns:c16="http://schemas.microsoft.com/office/drawing/2014/chart" uri="{C3380CC4-5D6E-409C-BE32-E72D297353CC}">
              <c16:uniqueId val="{00000000-622F-45AC-B6B8-65A6E88797B3}"/>
            </c:ext>
          </c:extLst>
        </c:ser>
        <c:ser>
          <c:idx val="1"/>
          <c:order val="1"/>
          <c:tx>
            <c:v>Signal - Four-lane</c:v>
          </c:tx>
          <c:spPr>
            <a:ln w="50800" cap="rnd">
              <a:solidFill>
                <a:srgbClr val="FF0000"/>
              </a:solidFill>
              <a:prstDash val="dashDot"/>
              <a:round/>
            </a:ln>
            <a:effectLst/>
          </c:spPr>
          <c:marker>
            <c:symbol val="none"/>
          </c:marker>
          <c:xVal>
            <c:numRef>
              <c:f>Sheet1!$B$12:$B$35</c:f>
              <c:numCache>
                <c:formatCode>h:mm\ AM/PM</c:formatCode>
                <c:ptCount val="24"/>
                <c:pt idx="0">
                  <c:v>0</c:v>
                </c:pt>
                <c:pt idx="1">
                  <c:v>4.1666666666666664E-2</c:v>
                </c:pt>
                <c:pt idx="2">
                  <c:v>8.3333333333333329E-2</c:v>
                </c:pt>
                <c:pt idx="3">
                  <c:v>0.125</c:v>
                </c:pt>
                <c:pt idx="4">
                  <c:v>0.16666666666666699</c:v>
                </c:pt>
                <c:pt idx="5">
                  <c:v>0.20833333333333301</c:v>
                </c:pt>
                <c:pt idx="6">
                  <c:v>0.25</c:v>
                </c:pt>
                <c:pt idx="7">
                  <c:v>0.29166666666666702</c:v>
                </c:pt>
                <c:pt idx="8">
                  <c:v>0.33333333333333298</c:v>
                </c:pt>
                <c:pt idx="9">
                  <c:v>0.375</c:v>
                </c:pt>
                <c:pt idx="10">
                  <c:v>0.41666666666666702</c:v>
                </c:pt>
                <c:pt idx="11">
                  <c:v>0.45833333333333298</c:v>
                </c:pt>
                <c:pt idx="12">
                  <c:v>0.5</c:v>
                </c:pt>
                <c:pt idx="13">
                  <c:v>0.54166666666666696</c:v>
                </c:pt>
                <c:pt idx="14">
                  <c:v>0.58333333333333304</c:v>
                </c:pt>
                <c:pt idx="15">
                  <c:v>0.625</c:v>
                </c:pt>
                <c:pt idx="16">
                  <c:v>0.66666666666666696</c:v>
                </c:pt>
                <c:pt idx="17">
                  <c:v>0.70833333333333304</c:v>
                </c:pt>
                <c:pt idx="18">
                  <c:v>0.75</c:v>
                </c:pt>
                <c:pt idx="19">
                  <c:v>0.79166666666666696</c:v>
                </c:pt>
                <c:pt idx="20">
                  <c:v>0.83333333333333304</c:v>
                </c:pt>
                <c:pt idx="21">
                  <c:v>0.875</c:v>
                </c:pt>
                <c:pt idx="22">
                  <c:v>0.91666666666666696</c:v>
                </c:pt>
                <c:pt idx="23">
                  <c:v>0.95833333333333304</c:v>
                </c:pt>
              </c:numCache>
            </c:numRef>
          </c:xVal>
          <c:yVal>
            <c:numRef>
              <c:f>Sheet1!$F$12:$F$35</c:f>
              <c:numCache>
                <c:formatCode>#,##0</c:formatCode>
                <c:ptCount val="24"/>
                <c:pt idx="0">
                  <c:v>1440</c:v>
                </c:pt>
                <c:pt idx="1">
                  <c:v>1440</c:v>
                </c:pt>
                <c:pt idx="2">
                  <c:v>1440</c:v>
                </c:pt>
                <c:pt idx="3">
                  <c:v>1440</c:v>
                </c:pt>
                <c:pt idx="4">
                  <c:v>1440</c:v>
                </c:pt>
                <c:pt idx="5">
                  <c:v>1440</c:v>
                </c:pt>
                <c:pt idx="6">
                  <c:v>1440</c:v>
                </c:pt>
                <c:pt idx="7">
                  <c:v>1440</c:v>
                </c:pt>
                <c:pt idx="8">
                  <c:v>1440</c:v>
                </c:pt>
                <c:pt idx="9">
                  <c:v>1440</c:v>
                </c:pt>
                <c:pt idx="10">
                  <c:v>1440</c:v>
                </c:pt>
                <c:pt idx="11">
                  <c:v>1440</c:v>
                </c:pt>
                <c:pt idx="12">
                  <c:v>1440</c:v>
                </c:pt>
                <c:pt idx="13">
                  <c:v>1440</c:v>
                </c:pt>
                <c:pt idx="14">
                  <c:v>1440</c:v>
                </c:pt>
                <c:pt idx="15">
                  <c:v>1440</c:v>
                </c:pt>
                <c:pt idx="16">
                  <c:v>1440</c:v>
                </c:pt>
                <c:pt idx="17">
                  <c:v>1440</c:v>
                </c:pt>
                <c:pt idx="18">
                  <c:v>1440</c:v>
                </c:pt>
                <c:pt idx="19">
                  <c:v>1440</c:v>
                </c:pt>
                <c:pt idx="20">
                  <c:v>1440</c:v>
                </c:pt>
                <c:pt idx="21">
                  <c:v>1440</c:v>
                </c:pt>
                <c:pt idx="22">
                  <c:v>1440</c:v>
                </c:pt>
                <c:pt idx="23">
                  <c:v>1440</c:v>
                </c:pt>
              </c:numCache>
            </c:numRef>
          </c:yVal>
          <c:smooth val="1"/>
          <c:extLst>
            <c:ext xmlns:c16="http://schemas.microsoft.com/office/drawing/2014/chart" uri="{C3380CC4-5D6E-409C-BE32-E72D297353CC}">
              <c16:uniqueId val="{00000001-622F-45AC-B6B8-65A6E88797B3}"/>
            </c:ext>
          </c:extLst>
        </c:ser>
        <c:ser>
          <c:idx val="2"/>
          <c:order val="2"/>
          <c:tx>
            <c:v>Signal - Two-lane</c:v>
          </c:tx>
          <c:spPr>
            <a:ln w="50800" cap="rnd">
              <a:solidFill>
                <a:srgbClr val="00B050"/>
              </a:solidFill>
              <a:prstDash val="dashDot"/>
              <a:round/>
            </a:ln>
            <a:effectLst/>
          </c:spPr>
          <c:marker>
            <c:symbol val="none"/>
          </c:marker>
          <c:xVal>
            <c:numRef>
              <c:f>Sheet1!$B$12:$B$35</c:f>
              <c:numCache>
                <c:formatCode>h:mm\ AM/PM</c:formatCode>
                <c:ptCount val="24"/>
                <c:pt idx="0">
                  <c:v>0</c:v>
                </c:pt>
                <c:pt idx="1">
                  <c:v>4.1666666666666664E-2</c:v>
                </c:pt>
                <c:pt idx="2">
                  <c:v>8.3333333333333329E-2</c:v>
                </c:pt>
                <c:pt idx="3">
                  <c:v>0.125</c:v>
                </c:pt>
                <c:pt idx="4">
                  <c:v>0.16666666666666699</c:v>
                </c:pt>
                <c:pt idx="5">
                  <c:v>0.20833333333333301</c:v>
                </c:pt>
                <c:pt idx="6">
                  <c:v>0.25</c:v>
                </c:pt>
                <c:pt idx="7">
                  <c:v>0.29166666666666702</c:v>
                </c:pt>
                <c:pt idx="8">
                  <c:v>0.33333333333333298</c:v>
                </c:pt>
                <c:pt idx="9">
                  <c:v>0.375</c:v>
                </c:pt>
                <c:pt idx="10">
                  <c:v>0.41666666666666702</c:v>
                </c:pt>
                <c:pt idx="11">
                  <c:v>0.45833333333333298</c:v>
                </c:pt>
                <c:pt idx="12">
                  <c:v>0.5</c:v>
                </c:pt>
                <c:pt idx="13">
                  <c:v>0.54166666666666696</c:v>
                </c:pt>
                <c:pt idx="14">
                  <c:v>0.58333333333333304</c:v>
                </c:pt>
                <c:pt idx="15">
                  <c:v>0.625</c:v>
                </c:pt>
                <c:pt idx="16">
                  <c:v>0.66666666666666696</c:v>
                </c:pt>
                <c:pt idx="17">
                  <c:v>0.70833333333333304</c:v>
                </c:pt>
                <c:pt idx="18">
                  <c:v>0.75</c:v>
                </c:pt>
                <c:pt idx="19">
                  <c:v>0.79166666666666696</c:v>
                </c:pt>
                <c:pt idx="20">
                  <c:v>0.83333333333333304</c:v>
                </c:pt>
                <c:pt idx="21">
                  <c:v>0.875</c:v>
                </c:pt>
                <c:pt idx="22">
                  <c:v>0.91666666666666696</c:v>
                </c:pt>
                <c:pt idx="23">
                  <c:v>0.95833333333333304</c:v>
                </c:pt>
              </c:numCache>
            </c:numRef>
          </c:xVal>
          <c:yVal>
            <c:numRef>
              <c:f>Sheet1!$G$12:$G$35</c:f>
              <c:numCache>
                <c:formatCode>#,##0</c:formatCode>
                <c:ptCount val="24"/>
                <c:pt idx="0">
                  <c:v>720</c:v>
                </c:pt>
                <c:pt idx="1">
                  <c:v>720</c:v>
                </c:pt>
                <c:pt idx="2">
                  <c:v>720</c:v>
                </c:pt>
                <c:pt idx="3">
                  <c:v>720</c:v>
                </c:pt>
                <c:pt idx="4">
                  <c:v>720</c:v>
                </c:pt>
                <c:pt idx="5">
                  <c:v>720</c:v>
                </c:pt>
                <c:pt idx="6">
                  <c:v>720</c:v>
                </c:pt>
                <c:pt idx="7">
                  <c:v>720</c:v>
                </c:pt>
                <c:pt idx="8">
                  <c:v>720</c:v>
                </c:pt>
                <c:pt idx="9">
                  <c:v>720</c:v>
                </c:pt>
                <c:pt idx="10">
                  <c:v>720</c:v>
                </c:pt>
                <c:pt idx="11">
                  <c:v>720</c:v>
                </c:pt>
                <c:pt idx="12">
                  <c:v>720</c:v>
                </c:pt>
                <c:pt idx="13">
                  <c:v>720</c:v>
                </c:pt>
                <c:pt idx="14">
                  <c:v>720</c:v>
                </c:pt>
                <c:pt idx="15">
                  <c:v>720</c:v>
                </c:pt>
                <c:pt idx="16">
                  <c:v>720</c:v>
                </c:pt>
                <c:pt idx="17">
                  <c:v>720</c:v>
                </c:pt>
                <c:pt idx="18">
                  <c:v>720</c:v>
                </c:pt>
                <c:pt idx="19">
                  <c:v>720</c:v>
                </c:pt>
                <c:pt idx="20">
                  <c:v>720</c:v>
                </c:pt>
                <c:pt idx="21">
                  <c:v>720</c:v>
                </c:pt>
                <c:pt idx="22">
                  <c:v>720</c:v>
                </c:pt>
                <c:pt idx="23">
                  <c:v>720</c:v>
                </c:pt>
              </c:numCache>
            </c:numRef>
          </c:yVal>
          <c:smooth val="1"/>
          <c:extLst>
            <c:ext xmlns:c16="http://schemas.microsoft.com/office/drawing/2014/chart" uri="{C3380CC4-5D6E-409C-BE32-E72D297353CC}">
              <c16:uniqueId val="{00000002-622F-45AC-B6B8-65A6E88797B3}"/>
            </c:ext>
          </c:extLst>
        </c:ser>
        <c:ser>
          <c:idx val="4"/>
          <c:order val="3"/>
          <c:tx>
            <c:v>Signal - Three-Lane</c:v>
          </c:tx>
          <c:spPr>
            <a:ln w="50800" cap="rnd">
              <a:solidFill>
                <a:schemeClr val="accent5"/>
              </a:solidFill>
              <a:prstDash val="dash"/>
              <a:round/>
            </a:ln>
            <a:effectLst/>
          </c:spPr>
          <c:marker>
            <c:symbol val="none"/>
          </c:marker>
          <c:xVal>
            <c:numRef>
              <c:f>Sheet1!$B$12:$B$35</c:f>
              <c:numCache>
                <c:formatCode>h:mm\ AM/PM</c:formatCode>
                <c:ptCount val="24"/>
                <c:pt idx="0">
                  <c:v>0</c:v>
                </c:pt>
                <c:pt idx="1">
                  <c:v>4.1666666666666664E-2</c:v>
                </c:pt>
                <c:pt idx="2">
                  <c:v>8.3333333333333329E-2</c:v>
                </c:pt>
                <c:pt idx="3">
                  <c:v>0.125</c:v>
                </c:pt>
                <c:pt idx="4">
                  <c:v>0.16666666666666699</c:v>
                </c:pt>
                <c:pt idx="5">
                  <c:v>0.20833333333333301</c:v>
                </c:pt>
                <c:pt idx="6">
                  <c:v>0.25</c:v>
                </c:pt>
                <c:pt idx="7">
                  <c:v>0.29166666666666702</c:v>
                </c:pt>
                <c:pt idx="8">
                  <c:v>0.33333333333333298</c:v>
                </c:pt>
                <c:pt idx="9">
                  <c:v>0.375</c:v>
                </c:pt>
                <c:pt idx="10">
                  <c:v>0.41666666666666702</c:v>
                </c:pt>
                <c:pt idx="11">
                  <c:v>0.45833333333333298</c:v>
                </c:pt>
                <c:pt idx="12">
                  <c:v>0.5</c:v>
                </c:pt>
                <c:pt idx="13">
                  <c:v>0.54166666666666696</c:v>
                </c:pt>
                <c:pt idx="14">
                  <c:v>0.58333333333333304</c:v>
                </c:pt>
                <c:pt idx="15">
                  <c:v>0.625</c:v>
                </c:pt>
                <c:pt idx="16">
                  <c:v>0.66666666666666696</c:v>
                </c:pt>
                <c:pt idx="17">
                  <c:v>0.70833333333333304</c:v>
                </c:pt>
                <c:pt idx="18">
                  <c:v>0.75</c:v>
                </c:pt>
                <c:pt idx="19">
                  <c:v>0.79166666666666696</c:v>
                </c:pt>
                <c:pt idx="20">
                  <c:v>0.83333333333333304</c:v>
                </c:pt>
                <c:pt idx="21">
                  <c:v>0.875</c:v>
                </c:pt>
                <c:pt idx="22">
                  <c:v>0.91666666666666696</c:v>
                </c:pt>
                <c:pt idx="23">
                  <c:v>0.95833333333333304</c:v>
                </c:pt>
              </c:numCache>
            </c:numRef>
          </c:xVal>
          <c:yVal>
            <c:numRef>
              <c:f>Sheet1!$H$12:$H$35</c:f>
              <c:numCache>
                <c:formatCode>#,##0</c:formatCode>
                <c:ptCount val="24"/>
                <c:pt idx="0">
                  <c:v>1152</c:v>
                </c:pt>
                <c:pt idx="1">
                  <c:v>1152</c:v>
                </c:pt>
                <c:pt idx="2">
                  <c:v>1152</c:v>
                </c:pt>
                <c:pt idx="3">
                  <c:v>1152</c:v>
                </c:pt>
                <c:pt idx="4">
                  <c:v>1152</c:v>
                </c:pt>
                <c:pt idx="5">
                  <c:v>1152</c:v>
                </c:pt>
                <c:pt idx="6">
                  <c:v>1152</c:v>
                </c:pt>
                <c:pt idx="7">
                  <c:v>1152</c:v>
                </c:pt>
                <c:pt idx="8">
                  <c:v>1152</c:v>
                </c:pt>
                <c:pt idx="9">
                  <c:v>1152</c:v>
                </c:pt>
                <c:pt idx="10">
                  <c:v>1152</c:v>
                </c:pt>
                <c:pt idx="11">
                  <c:v>1152</c:v>
                </c:pt>
                <c:pt idx="12">
                  <c:v>1152</c:v>
                </c:pt>
                <c:pt idx="13">
                  <c:v>1152</c:v>
                </c:pt>
                <c:pt idx="14">
                  <c:v>1152</c:v>
                </c:pt>
                <c:pt idx="15">
                  <c:v>1152</c:v>
                </c:pt>
                <c:pt idx="16">
                  <c:v>1152</c:v>
                </c:pt>
                <c:pt idx="17">
                  <c:v>1152</c:v>
                </c:pt>
                <c:pt idx="18">
                  <c:v>1152</c:v>
                </c:pt>
                <c:pt idx="19">
                  <c:v>1152</c:v>
                </c:pt>
                <c:pt idx="20">
                  <c:v>1152</c:v>
                </c:pt>
                <c:pt idx="21">
                  <c:v>1152</c:v>
                </c:pt>
                <c:pt idx="22">
                  <c:v>1152</c:v>
                </c:pt>
                <c:pt idx="23">
                  <c:v>1152</c:v>
                </c:pt>
              </c:numCache>
            </c:numRef>
          </c:yVal>
          <c:smooth val="1"/>
          <c:extLst>
            <c:ext xmlns:c16="http://schemas.microsoft.com/office/drawing/2014/chart" uri="{C3380CC4-5D6E-409C-BE32-E72D297353CC}">
              <c16:uniqueId val="{00000003-622F-45AC-B6B8-65A6E88797B3}"/>
            </c:ext>
          </c:extLst>
        </c:ser>
        <c:dLbls>
          <c:showLegendKey val="0"/>
          <c:showVal val="0"/>
          <c:showCatName val="0"/>
          <c:showSerName val="0"/>
          <c:showPercent val="0"/>
          <c:showBubbleSize val="0"/>
        </c:dLbls>
        <c:axId val="701417608"/>
        <c:axId val="701414000"/>
      </c:scatterChart>
      <c:valAx>
        <c:axId val="701417608"/>
        <c:scaling>
          <c:orientation val="minMax"/>
          <c:max val="1"/>
          <c:min val="0"/>
        </c:scaling>
        <c:delete val="0"/>
        <c:axPos val="b"/>
        <c:majorGridlines>
          <c:spPr>
            <a:ln w="9525" cap="flat" cmpd="sng" algn="ctr">
              <a:solidFill>
                <a:schemeClr val="tx1">
                  <a:lumMod val="15000"/>
                  <a:lumOff val="85000"/>
                </a:schemeClr>
              </a:solidFill>
              <a:round/>
            </a:ln>
            <a:effectLst/>
          </c:spPr>
        </c:majorGridlines>
        <c:numFmt formatCode="h:mm\ AM/PM" sourceLinked="1"/>
        <c:majorTickMark val="none"/>
        <c:minorTickMark val="none"/>
        <c:tickLblPos val="nextTo"/>
        <c:spPr>
          <a:noFill/>
          <a:ln w="9525" cap="flat" cmpd="sng" algn="ctr">
            <a:solidFill>
              <a:schemeClr val="tx1">
                <a:lumMod val="25000"/>
                <a:lumOff val="75000"/>
              </a:schemeClr>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01414000"/>
        <c:crosses val="autoZero"/>
        <c:crossBetween val="midCat"/>
        <c:majorUnit val="4.1666600000000012E-2"/>
      </c:valAx>
      <c:valAx>
        <c:axId val="701414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b="1"/>
                  <a:t>Demand/Capacity (veh/h)</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014176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4E513-98BD-4D58-ACAA-A10AF0C3924C}"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84635-C6A6-465A-B1D8-A33C29EBE806}" type="slidenum">
              <a:rPr lang="en-US" smtClean="0"/>
              <a:t>‹#›</a:t>
            </a:fld>
            <a:endParaRPr lang="en-US"/>
          </a:p>
        </p:txBody>
      </p:sp>
    </p:spTree>
    <p:extLst>
      <p:ext uri="{BB962C8B-B14F-4D97-AF65-F5344CB8AC3E}">
        <p14:creationId xmlns:p14="http://schemas.microsoft.com/office/powerpoint/2010/main" val="1577714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it important to daylight decisions about safety? Nationwide increases in fatal and severe injury crashes.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D542233-E445-4930-B464-5F7E0AF101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973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2">
                    <a:lumMod val="25000"/>
                  </a:schemeClr>
                </a:solidFill>
              </a:rPr>
              <a:t>We have a National Roadway Safety Problem – and it is getting worse… Especially for people walking and biking</a:t>
            </a:r>
            <a:endParaRPr lang="en-US"/>
          </a:p>
        </p:txBody>
      </p:sp>
      <p:sp>
        <p:nvSpPr>
          <p:cNvPr id="4" name="Slide Number Placeholder 3"/>
          <p:cNvSpPr>
            <a:spLocks noGrp="1"/>
          </p:cNvSpPr>
          <p:nvPr>
            <p:ph type="sldNum" sz="quarter" idx="5"/>
          </p:nvPr>
        </p:nvSpPr>
        <p:spPr/>
        <p:txBody>
          <a:bodyPr/>
          <a:lstStyle/>
          <a:p>
            <a:pPr marL="0" marR="0" lvl="0" indent="0" algn="r" defTabSz="967395" rtl="0" eaLnBrk="1" fontAlgn="auto" latinLnBrk="0" hangingPunct="1">
              <a:lnSpc>
                <a:spcPct val="100000"/>
              </a:lnSpc>
              <a:spcBef>
                <a:spcPts val="0"/>
              </a:spcBef>
              <a:spcAft>
                <a:spcPts val="0"/>
              </a:spcAft>
              <a:buClrTx/>
              <a:buSzTx/>
              <a:buFontTx/>
              <a:buNone/>
              <a:tabLst/>
              <a:defRPr/>
            </a:pPr>
            <a:fld id="{A1F0CFB5-6272-3A49-9134-CDB92568C77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7395"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127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way we design our streets influences how much physical activity we get in our daily lives, which influences our health and wellbeing. People who live in walkable communities have lower incidence of heart disease, cardiovascular disease, and obesity. </a:t>
            </a:r>
          </a:p>
        </p:txBody>
      </p:sp>
      <p:sp>
        <p:nvSpPr>
          <p:cNvPr id="4" name="Slide Number Placeholder 3"/>
          <p:cNvSpPr>
            <a:spLocks noGrp="1"/>
          </p:cNvSpPr>
          <p:nvPr>
            <p:ph type="sldNum" sz="quarter" idx="5"/>
          </p:nvPr>
        </p:nvSpPr>
        <p:spPr/>
        <p:txBody>
          <a:bodyPr/>
          <a:lstStyle/>
          <a:p>
            <a:fld id="{49BA84B1-30E1-404F-8108-80EC6356BC14}" type="slidenum">
              <a:rPr lang="en-US" smtClean="0"/>
              <a:t>5</a:t>
            </a:fld>
            <a:endParaRPr lang="en-US"/>
          </a:p>
        </p:txBody>
      </p:sp>
    </p:spTree>
    <p:extLst>
      <p:ext uri="{BB962C8B-B14F-4D97-AF65-F5344CB8AC3E}">
        <p14:creationId xmlns:p14="http://schemas.microsoft.com/office/powerpoint/2010/main" val="3877709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feds say so too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478024-DA11-492E-8F9B-372D933028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222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guide is fundamentally about decision-making, and communicating about the processes and tradeoffs that inform our decisions. </a:t>
            </a:r>
          </a:p>
          <a:p>
            <a:endParaRPr lang="en-US" dirty="0"/>
          </a:p>
          <a:p>
            <a:r>
              <a:rPr lang="en-US" dirty="0"/>
              <a:t>In an ideal world, the transportation decisions that we make are tied to a clear, objective process. </a:t>
            </a:r>
          </a:p>
          <a:p>
            <a:endParaRPr lang="en-US" dirty="0"/>
          </a:p>
          <a:p>
            <a:r>
              <a:rPr lang="en-US" dirty="0"/>
              <a:t>In the real world, many of our projects that involve robust, data-driven analyses result in murky outcomes. </a:t>
            </a:r>
          </a:p>
          <a:p>
            <a:endParaRPr lang="en-US" dirty="0"/>
          </a:p>
          <a:p>
            <a:r>
              <a:rPr lang="en-US" dirty="0"/>
              <a:t>We often end up with this disconnect because decision-making is difficult. Anyone who interacts with our projects, from the public to elected officials, has different experiences, priorities, and opinions about those projects. And our decision-makers are tasked with weighing ALL of these perspectives, along with the data, to come to a decision. </a:t>
            </a:r>
          </a:p>
        </p:txBody>
      </p:sp>
      <p:sp>
        <p:nvSpPr>
          <p:cNvPr id="4" name="Slide Number Placeholder 3"/>
          <p:cNvSpPr>
            <a:spLocks noGrp="1"/>
          </p:cNvSpPr>
          <p:nvPr>
            <p:ph type="sldNum" sz="quarter" idx="5"/>
          </p:nvPr>
        </p:nvSpPr>
        <p:spPr/>
        <p:txBody>
          <a:bodyPr/>
          <a:lstStyle/>
          <a:p>
            <a:fld id="{C3D1B3A5-2FC3-44B4-9EE3-A39D1DE461FE}" type="slidenum">
              <a:rPr lang="en-US" smtClean="0"/>
              <a:t>9</a:t>
            </a:fld>
            <a:endParaRPr lang="en-US"/>
          </a:p>
        </p:txBody>
      </p:sp>
    </p:spTree>
    <p:extLst>
      <p:ext uri="{BB962C8B-B14F-4D97-AF65-F5344CB8AC3E}">
        <p14:creationId xmlns:p14="http://schemas.microsoft.com/office/powerpoint/2010/main" val="1291095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US"/>
              <a:t>We’ve already talked about:</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a:t>-transparency</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a:t>-raising the floor on safety</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a:t>-articulating the benefits</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a:p>
          <a:p>
            <a:pPr marL="0" marR="0" lvl="0" indent="0" algn="l" defTabSz="914400" rtl="0" eaLnBrk="1" fontAlgn="auto" latinLnBrk="0" hangingPunct="1">
              <a:lnSpc>
                <a:spcPct val="115000"/>
              </a:lnSpc>
              <a:spcBef>
                <a:spcPts val="0"/>
              </a:spcBef>
              <a:spcAft>
                <a:spcPts val="800"/>
              </a:spcAft>
              <a:buClrTx/>
              <a:buSzTx/>
              <a:buFontTx/>
              <a:buNone/>
              <a:tabLst/>
              <a:defRPr/>
            </a:pPr>
            <a:r>
              <a:rPr lang="en-US"/>
              <a:t>Along those lines, we often encounter a tradeoff between safety and operational outcomes. You’ve almost certainly heard this phrase or said this phrase before: “That won’t work.” We agreed in developing the guide and methodology that it’s absolutely critical to unpack this – and to articulate what the implications of our decisions are.</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a:p>
          <a:p>
            <a:pPr marL="0" marR="0" lvl="0" indent="0" algn="l" defTabSz="914400" rtl="0" eaLnBrk="1" fontAlgn="auto" latinLnBrk="0" hangingPunct="1">
              <a:lnSpc>
                <a:spcPct val="115000"/>
              </a:lnSpc>
              <a:spcBef>
                <a:spcPts val="0"/>
              </a:spcBef>
              <a:spcAft>
                <a:spcPts val="800"/>
              </a:spcAft>
              <a:buClrTx/>
              <a:buSzTx/>
              <a:buFontTx/>
              <a:buNone/>
              <a:tabLst/>
              <a:defRPr/>
            </a:pPr>
            <a:r>
              <a:rPr lang="en-US"/>
              <a:t>&lt;&gt;</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a:p>
          <a:p>
            <a:pPr marL="0" marR="0" lvl="0" indent="0" algn="l" defTabSz="914400" rtl="0" eaLnBrk="1" fontAlgn="auto" latinLnBrk="0" hangingPunct="1">
              <a:lnSpc>
                <a:spcPct val="115000"/>
              </a:lnSpc>
              <a:spcBef>
                <a:spcPts val="0"/>
              </a:spcBef>
              <a:spcAft>
                <a:spcPts val="800"/>
              </a:spcAft>
              <a:buClrTx/>
              <a:buSzTx/>
              <a:buFontTx/>
              <a:buNone/>
              <a:tabLst/>
              <a:defRPr/>
            </a:pPr>
            <a:r>
              <a:rPr lang="en-US"/>
              <a:t>Despite the increasing availability of information about the diverse benefits of reallocating space in streets – we as planners and engineers still face a common argument when proposing reallocation projects. </a:t>
            </a:r>
          </a:p>
          <a:p>
            <a:pPr marL="0" marR="0">
              <a:lnSpc>
                <a:spcPct val="115000"/>
              </a:lnSpc>
              <a:spcBef>
                <a:spcPts val="0"/>
              </a:spcBef>
              <a:spcAft>
                <a:spcPts val="800"/>
              </a:spcAft>
            </a:pPr>
            <a:endParaRPr lang="en-US"/>
          </a:p>
          <a:p>
            <a:pPr marL="0" marR="0">
              <a:lnSpc>
                <a:spcPct val="115000"/>
              </a:lnSpc>
              <a:spcBef>
                <a:spcPts val="0"/>
              </a:spcBef>
              <a:spcAft>
                <a:spcPts val="800"/>
              </a:spcAft>
            </a:pPr>
            <a:r>
              <a:rPr lang="en-US"/>
              <a:t>&lt;&gt;&lt;&gt;&lt;&gt;</a:t>
            </a:r>
          </a:p>
          <a:p>
            <a:pPr marL="0" marR="0">
              <a:lnSpc>
                <a:spcPct val="115000"/>
              </a:lnSpc>
              <a:spcBef>
                <a:spcPts val="0"/>
              </a:spcBef>
              <a:spcAft>
                <a:spcPts val="800"/>
              </a:spcAft>
            </a:pPr>
            <a:endParaRPr lang="en-US"/>
          </a:p>
          <a:p>
            <a:pPr marL="0" marR="0">
              <a:lnSpc>
                <a:spcPct val="115000"/>
              </a:lnSpc>
              <a:spcBef>
                <a:spcPts val="0"/>
              </a:spcBef>
              <a:spcAft>
                <a:spcPts val="800"/>
              </a:spcAft>
            </a:pPr>
            <a:r>
              <a:rPr lang="en-US"/>
              <a:t>Based on this challenge - our team talked about a way to provide a broader perspective on operational impacts of road diets. </a:t>
            </a:r>
          </a:p>
        </p:txBody>
      </p:sp>
      <p:sp>
        <p:nvSpPr>
          <p:cNvPr id="4" name="Slide Number Placeholder 3"/>
          <p:cNvSpPr>
            <a:spLocks noGrp="1"/>
          </p:cNvSpPr>
          <p:nvPr>
            <p:ph type="sldNum" sz="quarter" idx="5"/>
          </p:nvPr>
        </p:nvSpPr>
        <p:spPr/>
        <p:txBody>
          <a:bodyPr/>
          <a:lstStyle/>
          <a:p>
            <a:fld id="{1D542233-E445-4930-B464-5F7E0AF101C7}" type="slidenum">
              <a:rPr lang="en-US" smtClean="0"/>
              <a:t>13</a:t>
            </a:fld>
            <a:endParaRPr lang="en-US"/>
          </a:p>
        </p:txBody>
      </p:sp>
    </p:spTree>
    <p:extLst>
      <p:ext uri="{BB962C8B-B14F-4D97-AF65-F5344CB8AC3E}">
        <p14:creationId xmlns:p14="http://schemas.microsoft.com/office/powerpoint/2010/main" val="3964902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Additional</a:t>
            </a:r>
            <a:r>
              <a:rPr lang="en-US" sz="1200" b="0" i="0" dirty="0">
                <a:solidFill>
                  <a:srgbClr val="000000"/>
                </a:solidFill>
                <a:effectLst/>
                <a:latin typeface="Calibri" panose="020F0502020204030204" pitchFamily="34" charset="0"/>
              </a:rPr>
              <a:t> </a:t>
            </a:r>
            <a:r>
              <a:rPr lang="en-US" sz="1200" b="1" i="0" dirty="0">
                <a:solidFill>
                  <a:srgbClr val="000000"/>
                </a:solidFill>
                <a:effectLst/>
                <a:latin typeface="Calibri" panose="020F0502020204030204" pitchFamily="34" charset="0"/>
              </a:rPr>
              <a:t>cost</a:t>
            </a:r>
            <a:r>
              <a:rPr lang="en-US" sz="1200" b="0" i="0" dirty="0">
                <a:solidFill>
                  <a:srgbClr val="000000"/>
                </a:solidFill>
                <a:effectLst/>
                <a:latin typeface="Calibri" panose="020F0502020204030204" pitchFamily="34" charset="0"/>
              </a:rPr>
              <a:t> for construction and maintenance,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Increased exposure </a:t>
            </a:r>
            <a:r>
              <a:rPr lang="en-US" sz="1200" b="0" i="0" dirty="0">
                <a:solidFill>
                  <a:srgbClr val="000000"/>
                </a:solidFill>
                <a:effectLst/>
                <a:latin typeface="Calibri" panose="020F0502020204030204" pitchFamily="34" charset="0"/>
              </a:rPr>
              <a:t>for pedestrians and bicyclists crossing at the intersection resulting in reduced comfort,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Lengthened clearance times </a:t>
            </a:r>
            <a:r>
              <a:rPr lang="en-US" sz="1200" b="0" i="0" dirty="0">
                <a:solidFill>
                  <a:srgbClr val="000000"/>
                </a:solidFill>
                <a:effectLst/>
                <a:latin typeface="Calibri" panose="020F0502020204030204" pitchFamily="34" charset="0"/>
              </a:rPr>
              <a:t>for pedestrian phases that can result in longer cycle lengths and generally reduced efficiency of the intersection,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Increased crash frequency </a:t>
            </a:r>
            <a:r>
              <a:rPr lang="en-US" sz="1200" b="0" i="0" dirty="0">
                <a:solidFill>
                  <a:srgbClr val="000000"/>
                </a:solidFill>
                <a:effectLst/>
                <a:latin typeface="Calibri" panose="020F0502020204030204" pitchFamily="34" charset="0"/>
              </a:rPr>
              <a:t>due to the introduction of additional conflict points, </a:t>
            </a:r>
          </a:p>
          <a:p>
            <a:pPr algn="l" rtl="0" fontAlgn="base">
              <a:buFont typeface="Arial" panose="020B0604020202020204" pitchFamily="34" charset="0"/>
              <a:buChar char="•"/>
            </a:pPr>
            <a:r>
              <a:rPr lang="en-US" sz="1200" b="1" dirty="0">
                <a:solidFill>
                  <a:srgbClr val="000000"/>
                </a:solidFill>
                <a:latin typeface="Calibri" panose="020F0502020204030204" pitchFamily="34" charset="0"/>
              </a:rPr>
              <a:t>Increase crash severity </a:t>
            </a:r>
            <a:r>
              <a:rPr lang="en-US" sz="1200" dirty="0">
                <a:solidFill>
                  <a:srgbClr val="000000"/>
                </a:solidFill>
                <a:latin typeface="Calibri" panose="020F0502020204030204" pitchFamily="34" charset="0"/>
              </a:rPr>
              <a:t>due to increases in vehicle speeds during off-peak periods,</a:t>
            </a:r>
            <a:r>
              <a:rPr lang="en-US" sz="1200" b="0" i="0" dirty="0">
                <a:solidFill>
                  <a:srgbClr val="000000"/>
                </a:solidFill>
                <a:effectLst/>
                <a:latin typeface="Calibri" panose="020F0502020204030204" pitchFamily="34" charset="0"/>
              </a:rPr>
              <a:t> </a:t>
            </a:r>
          </a:p>
          <a:p>
            <a:pPr algn="l" rtl="0" fontAlgn="base">
              <a:buFont typeface="Arial" panose="020B0604020202020204" pitchFamily="34" charset="0"/>
              <a:buChar char="•"/>
            </a:pPr>
            <a:r>
              <a:rPr lang="en-US" sz="1200" b="1" i="0" dirty="0">
                <a:solidFill>
                  <a:srgbClr val="000000"/>
                </a:solidFill>
                <a:effectLst/>
                <a:latin typeface="Calibri" panose="020F0502020204030204" pitchFamily="34" charset="0"/>
              </a:rPr>
              <a:t>Increased wait times </a:t>
            </a:r>
            <a:r>
              <a:rPr lang="en-US" sz="1200" b="0" i="0" dirty="0">
                <a:solidFill>
                  <a:srgbClr val="000000"/>
                </a:solidFill>
                <a:effectLst/>
                <a:latin typeface="Calibri" panose="020F0502020204030204" pitchFamily="34" charset="0"/>
              </a:rPr>
              <a:t>for all users resulting from increased cycle length and less efficient signal phasing.  </a:t>
            </a:r>
          </a:p>
        </p:txBody>
      </p:sp>
      <p:sp>
        <p:nvSpPr>
          <p:cNvPr id="4" name="Slide Number Placeholder 3"/>
          <p:cNvSpPr>
            <a:spLocks noGrp="1"/>
          </p:cNvSpPr>
          <p:nvPr>
            <p:ph type="sldNum" sz="quarter" idx="5"/>
          </p:nvPr>
        </p:nvSpPr>
        <p:spPr/>
        <p:txBody>
          <a:bodyPr/>
          <a:lstStyle/>
          <a:p>
            <a:fld id="{1D542233-E445-4930-B464-5F7E0AF101C7}" type="slidenum">
              <a:rPr lang="en-US" smtClean="0"/>
              <a:t>18</a:t>
            </a:fld>
            <a:endParaRPr lang="en-US"/>
          </a:p>
        </p:txBody>
      </p:sp>
    </p:spTree>
    <p:extLst>
      <p:ext uri="{BB962C8B-B14F-4D97-AF65-F5344CB8AC3E}">
        <p14:creationId xmlns:p14="http://schemas.microsoft.com/office/powerpoint/2010/main" val="530753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it is – a clear process that prioritizes safety for all road users, presents solutions for achieving a safe design, and outlines the transpo and non transpo outcomes of your choices</a:t>
            </a:r>
          </a:p>
        </p:txBody>
      </p:sp>
      <p:sp>
        <p:nvSpPr>
          <p:cNvPr id="4" name="Slide Number Placeholder 3"/>
          <p:cNvSpPr>
            <a:spLocks noGrp="1"/>
          </p:cNvSpPr>
          <p:nvPr>
            <p:ph type="sldNum" sz="quarter" idx="5"/>
          </p:nvPr>
        </p:nvSpPr>
        <p:spPr/>
        <p:txBody>
          <a:bodyPr/>
          <a:lstStyle/>
          <a:p>
            <a:fld id="{C3D1B3A5-2FC3-44B4-9EE3-A39D1DE461FE}" type="slidenum">
              <a:rPr lang="en-US" smtClean="0"/>
              <a:t>20</a:t>
            </a:fld>
            <a:endParaRPr lang="en-US"/>
          </a:p>
        </p:txBody>
      </p:sp>
    </p:spTree>
    <p:extLst>
      <p:ext uri="{BB962C8B-B14F-4D97-AF65-F5344CB8AC3E}">
        <p14:creationId xmlns:p14="http://schemas.microsoft.com/office/powerpoint/2010/main" val="1554204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n-US"/>
              <a:t>To that end, we wanted to broaden the perspective on what it means for the operations to “work” or not. Here you can see a time series throughout the day and how the capacity of various facilities increases or decreases. Given morning, midday, and p.m. peaking of demand, a reasonable question to ask is not “will it work?” but instead “will capacity be sufficient for demand and if not, what is the duration and nature of the oversaturated periods?”</a:t>
            </a:r>
          </a:p>
          <a:p>
            <a:pPr marL="0" marR="0">
              <a:lnSpc>
                <a:spcPct val="115000"/>
              </a:lnSpc>
              <a:spcBef>
                <a:spcPts val="0"/>
              </a:spcBef>
              <a:spcAft>
                <a:spcPts val="800"/>
              </a:spcAft>
            </a:pPr>
            <a:endParaRPr lang="en-US"/>
          </a:p>
          <a:p>
            <a:pPr marL="0" marR="0">
              <a:lnSpc>
                <a:spcPct val="115000"/>
              </a:lnSpc>
              <a:spcBef>
                <a:spcPts val="0"/>
              </a:spcBef>
              <a:spcAft>
                <a:spcPts val="800"/>
              </a:spcAft>
            </a:pPr>
            <a:r>
              <a:rPr lang="en-US"/>
              <a:t>&lt;&gt;</a:t>
            </a:r>
          </a:p>
          <a:p>
            <a:pPr marL="0" marR="0">
              <a:lnSpc>
                <a:spcPct val="115000"/>
              </a:lnSpc>
              <a:spcBef>
                <a:spcPts val="0"/>
              </a:spcBef>
              <a:spcAft>
                <a:spcPts val="800"/>
              </a:spcAft>
            </a:pPr>
            <a:endParaRPr lang="en-US"/>
          </a:p>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The transportation profession has long relied on the concept of the “peak 15 minutes of the 30</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1200">
                <a:effectLst/>
                <a:latin typeface="Calibri" panose="020F0502020204030204" pitchFamily="34" charset="0"/>
                <a:ea typeface="Calibri" panose="020F0502020204030204" pitchFamily="34" charset="0"/>
                <a:cs typeface="Times New Roman" panose="02020603050405020304" pitchFamily="18" charset="0"/>
              </a:rPr>
              <a:t> highest hour of the year” to serve as the traffic volume input for capacity. </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sz="120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b="1">
                <a:effectLst/>
                <a:latin typeface="Calibri" panose="020F0502020204030204" pitchFamily="34" charset="0"/>
                <a:cs typeface="Times New Roman" panose="02020603050405020304" pitchFamily="18" charset="0"/>
              </a:rPr>
              <a:t>But it’s worth asking…what about the other 8,730 hours of the year?!</a:t>
            </a:r>
            <a:endParaRPr lang="en-US" b="1"/>
          </a:p>
        </p:txBody>
      </p:sp>
      <p:sp>
        <p:nvSpPr>
          <p:cNvPr id="4" name="Slide Number Placeholder 3"/>
          <p:cNvSpPr>
            <a:spLocks noGrp="1"/>
          </p:cNvSpPr>
          <p:nvPr>
            <p:ph type="sldNum" sz="quarter" idx="5"/>
          </p:nvPr>
        </p:nvSpPr>
        <p:spPr/>
        <p:txBody>
          <a:bodyPr/>
          <a:lstStyle/>
          <a:p>
            <a:fld id="{1D542233-E445-4930-B464-5F7E0AF101C7}" type="slidenum">
              <a:rPr lang="en-US" smtClean="0"/>
              <a:t>22</a:t>
            </a:fld>
            <a:endParaRPr lang="en-US"/>
          </a:p>
        </p:txBody>
      </p:sp>
    </p:spTree>
    <p:extLst>
      <p:ext uri="{BB962C8B-B14F-4D97-AF65-F5344CB8AC3E}">
        <p14:creationId xmlns:p14="http://schemas.microsoft.com/office/powerpoint/2010/main" val="813369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Wingdings" panose="05000000000000000000" pitchFamily="2" charset="2"/>
              <a:buChar char="Ø"/>
            </a:pPr>
            <a:r>
              <a:rPr lang="en-US" sz="2400" b="1" dirty="0">
                <a:solidFill>
                  <a:srgbClr val="000000"/>
                </a:solidFill>
                <a:latin typeface="Calibri" panose="020F0502020204030204" pitchFamily="34" charset="0"/>
              </a:rPr>
              <a:t>Hourly demand-to-capacity (d/c) ratio</a:t>
            </a:r>
            <a:r>
              <a:rPr lang="en-US" sz="2400" dirty="0">
                <a:solidFill>
                  <a:srgbClr val="000000"/>
                </a:solidFill>
                <a:latin typeface="Calibri" panose="020F0502020204030204" pitchFamily="34" charset="0"/>
              </a:rPr>
              <a:t> </a:t>
            </a:r>
          </a:p>
          <a:p>
            <a:pPr lvl="1" fontAlgn="base"/>
            <a:r>
              <a:rPr lang="en-US" sz="1800" dirty="0">
                <a:solidFill>
                  <a:srgbClr val="000000"/>
                </a:solidFill>
                <a:latin typeface="Calibri" panose="020F0502020204030204" pitchFamily="34" charset="0"/>
              </a:rPr>
              <a:t>allows practitioners to assess whether demand exceeds capacity (d/c &gt; 1) at any time during the day and, if so, for how long.  </a:t>
            </a:r>
          </a:p>
          <a:p>
            <a:pPr algn="l" rtl="0" fontAlgn="base">
              <a:buFont typeface="Wingdings" panose="05000000000000000000" pitchFamily="2" charset="2"/>
              <a:buChar char="Ø"/>
            </a:pPr>
            <a:r>
              <a:rPr lang="en-US" sz="2400" b="1" dirty="0">
                <a:solidFill>
                  <a:srgbClr val="000000"/>
                </a:solidFill>
                <a:latin typeface="Calibri" panose="020F0502020204030204" pitchFamily="34" charset="0"/>
              </a:rPr>
              <a:t>16-hour efficiency </a:t>
            </a:r>
          </a:p>
          <a:p>
            <a:pPr lvl="1" fontAlgn="base"/>
            <a:r>
              <a:rPr lang="en-US" sz="1800" dirty="0">
                <a:solidFill>
                  <a:srgbClr val="000000"/>
                </a:solidFill>
                <a:latin typeface="Calibri" panose="020F0502020204030204" pitchFamily="34" charset="0"/>
              </a:rPr>
              <a:t>calculates what percentage of the hours between 5:00 a.m. and 9:00 p.m. the street will exceed its capacity. </a:t>
            </a:r>
          </a:p>
          <a:p>
            <a:pPr lvl="1" fontAlgn="base"/>
            <a:r>
              <a:rPr lang="en-US" sz="1800" dirty="0">
                <a:solidFill>
                  <a:srgbClr val="000000"/>
                </a:solidFill>
                <a:latin typeface="Calibri" panose="020F0502020204030204" pitchFamily="34" charset="0"/>
              </a:rPr>
              <a:t>An intersection is deemed to operate “efficiently” if it shows a d/c ratio greater than 0.8 for a given hour of the day. </a:t>
            </a:r>
          </a:p>
          <a:p>
            <a:pPr lvl="1" fontAlgn="base"/>
            <a:r>
              <a:rPr lang="en-US" sz="1800" dirty="0">
                <a:solidFill>
                  <a:srgbClr val="000000"/>
                </a:solidFill>
                <a:latin typeface="Calibri" panose="020F0502020204030204" pitchFamily="34" charset="0"/>
              </a:rPr>
              <a:t>An intersection that falls below 60% of capacity is deemed inefficient for that hour. </a:t>
            </a:r>
          </a:p>
          <a:p>
            <a:pPr algn="l" rtl="0" fontAlgn="base">
              <a:buFont typeface="Wingdings" panose="05000000000000000000" pitchFamily="2" charset="2"/>
              <a:buChar char="Ø"/>
            </a:pPr>
            <a:r>
              <a:rPr lang="en-US" sz="2400" b="1" dirty="0">
                <a:solidFill>
                  <a:srgbClr val="000000"/>
                </a:solidFill>
                <a:latin typeface="Calibri" panose="020F0502020204030204" pitchFamily="34" charset="0"/>
              </a:rPr>
              <a:t>16-hour excess lane-capacity</a:t>
            </a:r>
            <a:r>
              <a:rPr lang="en-US" sz="2400" dirty="0">
                <a:solidFill>
                  <a:srgbClr val="000000"/>
                </a:solidFill>
                <a:latin typeface="Calibri" panose="020F0502020204030204" pitchFamily="34" charset="0"/>
              </a:rPr>
              <a:t> </a:t>
            </a:r>
          </a:p>
          <a:p>
            <a:pPr lvl="1" fontAlgn="base"/>
            <a:r>
              <a:rPr lang="en-US" sz="1800" dirty="0">
                <a:solidFill>
                  <a:srgbClr val="000000"/>
                </a:solidFill>
                <a:latin typeface="Calibri" panose="020F0502020204030204" pitchFamily="34" charset="0"/>
              </a:rPr>
              <a:t>indicates the lane-capacity provided for but unused during that 16-hour period. The units are measured in </a:t>
            </a:r>
            <a:r>
              <a:rPr lang="en-US" sz="1800" i="1" dirty="0">
                <a:solidFill>
                  <a:srgbClr val="000000"/>
                </a:solidFill>
                <a:latin typeface="Calibri" panose="020F0502020204030204" pitchFamily="34" charset="0"/>
              </a:rPr>
              <a:t>lane hours </a:t>
            </a:r>
            <a:r>
              <a:rPr lang="en-US" sz="1800" dirty="0">
                <a:solidFill>
                  <a:srgbClr val="000000"/>
                </a:solidFill>
                <a:latin typeface="Calibri" panose="020F0502020204030204" pitchFamily="34" charset="0"/>
              </a:rPr>
              <a:t>of capacity.  </a:t>
            </a:r>
          </a:p>
          <a:p>
            <a:pPr algn="l" rtl="0" fontAlgn="base">
              <a:buFont typeface="Wingdings" panose="05000000000000000000" pitchFamily="2" charset="2"/>
              <a:buChar char="Ø"/>
            </a:pPr>
            <a:r>
              <a:rPr lang="en-US" sz="2400" b="1" dirty="0">
                <a:solidFill>
                  <a:srgbClr val="000000"/>
                </a:solidFill>
                <a:latin typeface="Calibri" panose="020F0502020204030204" pitchFamily="34" charset="0"/>
              </a:rPr>
              <a:t>Total hours below capacity</a:t>
            </a:r>
            <a:r>
              <a:rPr lang="en-US" sz="2400" dirty="0">
                <a:solidFill>
                  <a:srgbClr val="000000"/>
                </a:solidFill>
                <a:latin typeface="Calibri" panose="020F0502020204030204" pitchFamily="34" charset="0"/>
              </a:rPr>
              <a:t> </a:t>
            </a:r>
          </a:p>
          <a:p>
            <a:pPr lvl="1" fontAlgn="base"/>
            <a:r>
              <a:rPr lang="en-US" sz="1800" dirty="0">
                <a:solidFill>
                  <a:srgbClr val="000000"/>
                </a:solidFill>
                <a:latin typeface="Calibri" panose="020F0502020204030204" pitchFamily="34" charset="0"/>
              </a:rPr>
              <a:t>refers to the number of hours (out of twenty-four) during which the street is operating below capacity (d/c &lt; 1).  </a:t>
            </a:r>
          </a:p>
          <a:p>
            <a:endParaRPr lang="en-US" dirty="0"/>
          </a:p>
          <a:p>
            <a:endParaRPr lang="en-US" dirty="0"/>
          </a:p>
        </p:txBody>
      </p:sp>
      <p:sp>
        <p:nvSpPr>
          <p:cNvPr id="4" name="Slide Number Placeholder 3"/>
          <p:cNvSpPr>
            <a:spLocks noGrp="1"/>
          </p:cNvSpPr>
          <p:nvPr>
            <p:ph type="sldNum" sz="quarter" idx="5"/>
          </p:nvPr>
        </p:nvSpPr>
        <p:spPr/>
        <p:txBody>
          <a:bodyPr/>
          <a:lstStyle/>
          <a:p>
            <a:fld id="{C3D1B3A5-2FC3-44B4-9EE3-A39D1DE461FE}" type="slidenum">
              <a:rPr lang="en-US" smtClean="0"/>
              <a:t>23</a:t>
            </a:fld>
            <a:endParaRPr lang="en-US"/>
          </a:p>
        </p:txBody>
      </p:sp>
    </p:spTree>
    <p:extLst>
      <p:ext uri="{BB962C8B-B14F-4D97-AF65-F5344CB8AC3E}">
        <p14:creationId xmlns:p14="http://schemas.microsoft.com/office/powerpoint/2010/main" val="3979701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And we look at metrics for the 24-hour capacity framework…</a:t>
            </a:r>
          </a:p>
          <a:p>
            <a:pPr marL="171450" indent="-171450">
              <a:buFontTx/>
              <a:buChar char="-"/>
            </a:pPr>
            <a:endParaRPr lang="en-US"/>
          </a:p>
          <a:p>
            <a:pPr algn="l"/>
            <a:r>
              <a:rPr lang="en-US" b="0" i="0">
                <a:solidFill>
                  <a:srgbClr val="4A4A4A"/>
                </a:solidFill>
                <a:effectLst/>
                <a:latin typeface="Gotham A"/>
              </a:rPr>
              <a:t>When making design decisions strictly based on the design hourly volume (represented by the maximum d/c ratio column), the four-lane signal alternative is the only viable option, with all remaining alternatives exceeding capacity for at least one of the hours.</a:t>
            </a:r>
          </a:p>
          <a:p>
            <a:pPr algn="l"/>
            <a:br>
              <a:rPr lang="en-US"/>
            </a:br>
            <a:r>
              <a:rPr lang="en-US" b="0" i="0">
                <a:solidFill>
                  <a:srgbClr val="4A4A4A"/>
                </a:solidFill>
                <a:effectLst/>
                <a:latin typeface="Gotham A"/>
              </a:rPr>
              <a:t>However, expanding the analysis framework to include the 16-hour efficiency measure, the same four-lane signal alternative is only 31.3% efficient. It shows nearly 16 lane hours of excess capacity; almost an entire lane is completely empty for 16 hours of the day, even after excluding nighttime hours.</a:t>
            </a:r>
          </a:p>
          <a:p>
            <a:pPr algn="l"/>
            <a:endParaRPr lang="en-US" b="0" i="0">
              <a:solidFill>
                <a:srgbClr val="4A4A4A"/>
              </a:solidFill>
              <a:effectLst/>
              <a:latin typeface="Gotham A"/>
            </a:endParaRPr>
          </a:p>
          <a:p>
            <a:pPr algn="l"/>
            <a:r>
              <a:rPr lang="en-US" b="0" i="0">
                <a:solidFill>
                  <a:srgbClr val="4A4A4A"/>
                </a:solidFill>
                <a:effectLst/>
                <a:latin typeface="Gotham A"/>
              </a:rPr>
              <a:t>Comparatively, the three-lane signal and roundabout options increase efficiency to 50% (with only about 7-9 hours of excess capacity).</a:t>
            </a:r>
          </a:p>
          <a:p>
            <a:pPr algn="l"/>
            <a:endParaRPr lang="en-US" b="0" i="0">
              <a:solidFill>
                <a:srgbClr val="4A4A4A"/>
              </a:solidFill>
              <a:effectLst/>
              <a:latin typeface="Gotham A"/>
            </a:endParaRPr>
          </a:p>
          <a:p>
            <a:pPr algn="l"/>
            <a:r>
              <a:rPr lang="en-US" b="0" i="0">
                <a:solidFill>
                  <a:srgbClr val="4A4A4A"/>
                </a:solidFill>
                <a:effectLst/>
                <a:latin typeface="Gotham A"/>
              </a:rPr>
              <a:t>Finally, the total hours below capacity per day show that while the four-lane signal is below capacity 24 hours of the day, the three-lane signal and roundabout alternatives still show 23 hours below capacity. This also means that the three-lane signal and roundabout alternatives are only exceeding capacity one hour of the day. </a:t>
            </a:r>
          </a:p>
          <a:p>
            <a:endParaRPr lang="en-US"/>
          </a:p>
        </p:txBody>
      </p:sp>
      <p:sp>
        <p:nvSpPr>
          <p:cNvPr id="4" name="Slide Number Placeholder 3"/>
          <p:cNvSpPr>
            <a:spLocks noGrp="1"/>
          </p:cNvSpPr>
          <p:nvPr>
            <p:ph type="sldNum" sz="quarter" idx="5"/>
          </p:nvPr>
        </p:nvSpPr>
        <p:spPr/>
        <p:txBody>
          <a:bodyPr/>
          <a:lstStyle/>
          <a:p>
            <a:fld id="{1D542233-E445-4930-B464-5F7E0AF101C7}" type="slidenum">
              <a:rPr lang="en-US" smtClean="0"/>
              <a:t>24</a:t>
            </a:fld>
            <a:endParaRPr lang="en-US"/>
          </a:p>
        </p:txBody>
      </p:sp>
    </p:spTree>
    <p:extLst>
      <p:ext uri="{BB962C8B-B14F-4D97-AF65-F5344CB8AC3E}">
        <p14:creationId xmlns:p14="http://schemas.microsoft.com/office/powerpoint/2010/main" val="3452517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mean when we say – raise the floor?</a:t>
            </a:r>
          </a:p>
        </p:txBody>
      </p:sp>
      <p:sp>
        <p:nvSpPr>
          <p:cNvPr id="4" name="Slide Number Placeholder 3"/>
          <p:cNvSpPr>
            <a:spLocks noGrp="1"/>
          </p:cNvSpPr>
          <p:nvPr>
            <p:ph type="sldNum" sz="quarter" idx="5"/>
          </p:nvPr>
        </p:nvSpPr>
        <p:spPr/>
        <p:txBody>
          <a:bodyPr/>
          <a:lstStyle/>
          <a:p>
            <a:fld id="{C3D1B3A5-2FC3-44B4-9EE3-A39D1DE461FE}" type="slidenum">
              <a:rPr lang="en-US" smtClean="0"/>
              <a:t>27</a:t>
            </a:fld>
            <a:endParaRPr lang="en-US"/>
          </a:p>
        </p:txBody>
      </p:sp>
    </p:spTree>
    <p:extLst>
      <p:ext uri="{BB962C8B-B14F-4D97-AF65-F5344CB8AC3E}">
        <p14:creationId xmlns:p14="http://schemas.microsoft.com/office/powerpoint/2010/main" val="4053629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42233-E445-4930-B464-5F7E0AF101C7}" type="slidenum">
              <a:rPr lang="en-US" smtClean="0"/>
              <a:t>30</a:t>
            </a:fld>
            <a:endParaRPr lang="en-US"/>
          </a:p>
        </p:txBody>
      </p:sp>
    </p:spTree>
    <p:extLst>
      <p:ext uri="{BB962C8B-B14F-4D97-AF65-F5344CB8AC3E}">
        <p14:creationId xmlns:p14="http://schemas.microsoft.com/office/powerpoint/2010/main" val="600360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Non-linear – stepwise fashion </a:t>
            </a:r>
          </a:p>
          <a:p>
            <a:endParaRPr lang="en-US"/>
          </a:p>
          <a:p>
            <a:r>
              <a:rPr lang="en-US"/>
              <a:t>Pay attention to the negative space</a:t>
            </a:r>
          </a:p>
          <a:p>
            <a:endParaRPr lang="en-US"/>
          </a:p>
          <a:p>
            <a:r>
              <a:rPr lang="en-US"/>
              <a:t>This case study emphasizes the order of magnitude impact of designing to peak hour capacity </a:t>
            </a:r>
          </a:p>
        </p:txBody>
      </p:sp>
      <p:sp>
        <p:nvSpPr>
          <p:cNvPr id="4" name="Slide Number Placeholder 3"/>
          <p:cNvSpPr>
            <a:spLocks noGrp="1"/>
          </p:cNvSpPr>
          <p:nvPr>
            <p:ph type="sldNum" sz="quarter" idx="5"/>
          </p:nvPr>
        </p:nvSpPr>
        <p:spPr/>
        <p:txBody>
          <a:bodyPr/>
          <a:lstStyle/>
          <a:p>
            <a:fld id="{1D542233-E445-4930-B464-5F7E0AF101C7}" type="slidenum">
              <a:rPr lang="en-US" smtClean="0"/>
              <a:t>31</a:t>
            </a:fld>
            <a:endParaRPr lang="en-US"/>
          </a:p>
        </p:txBody>
      </p:sp>
    </p:spTree>
    <p:extLst>
      <p:ext uri="{BB962C8B-B14F-4D97-AF65-F5344CB8AC3E}">
        <p14:creationId xmlns:p14="http://schemas.microsoft.com/office/powerpoint/2010/main" val="3085139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76F3B-0EBA-35D8-CD2C-E576B1F079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65B9F26-4806-E603-9B0A-BE433AF153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1178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2B5F4-CC5B-AA61-0AFA-103999074D2D}"/>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53219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1A0F83-C755-4153-93D0-D8EFAD2C3655}"/>
              </a:ext>
            </a:extLst>
          </p:cNvPr>
          <p:cNvSpPr>
            <a:spLocks noGrp="1"/>
          </p:cNvSpPr>
          <p:nvPr>
            <p:ph type="dt" sz="half" idx="10"/>
          </p:nvPr>
        </p:nvSpPr>
        <p:spPr/>
        <p:txBody>
          <a:bodyPr/>
          <a:lstStyle/>
          <a:p>
            <a:fld id="{038E458F-B705-4B9B-9363-71B8880754F0}" type="datetimeFigureOut">
              <a:rPr lang="en-US" smtClean="0"/>
              <a:t>9/8/2026</a:t>
            </a:fld>
            <a:endParaRPr lang="en-US"/>
          </a:p>
        </p:txBody>
      </p:sp>
      <p:sp>
        <p:nvSpPr>
          <p:cNvPr id="3" name="Footer Placeholder 2">
            <a:extLst>
              <a:ext uri="{FF2B5EF4-FFF2-40B4-BE49-F238E27FC236}">
                <a16:creationId xmlns:a16="http://schemas.microsoft.com/office/drawing/2014/main" id="{F73F2F95-1FD2-4A65-8498-93254342E8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22CF74-D5B4-45A4-A19B-AF1BC6539639}"/>
              </a:ext>
            </a:extLst>
          </p:cNvPr>
          <p:cNvSpPr>
            <a:spLocks noGrp="1"/>
          </p:cNvSpPr>
          <p:nvPr>
            <p:ph type="sldNum" sz="quarter" idx="12"/>
          </p:nvPr>
        </p:nvSpPr>
        <p:spPr/>
        <p:txBody>
          <a:bodyPr/>
          <a:lstStyle/>
          <a:p>
            <a:fld id="{EE68394F-3537-470A-914B-5D0EFFCDDE84}" type="slidenum">
              <a:rPr lang="en-US" smtClean="0"/>
              <a:t>‹#›</a:t>
            </a:fld>
            <a:endParaRPr lang="en-US"/>
          </a:p>
        </p:txBody>
      </p:sp>
    </p:spTree>
    <p:extLst>
      <p:ext uri="{BB962C8B-B14F-4D97-AF65-F5344CB8AC3E}">
        <p14:creationId xmlns:p14="http://schemas.microsoft.com/office/powerpoint/2010/main" val="59527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
        <p:nvSpPr>
          <p:cNvPr id="6" name="Bild"/>
          <p:cNvSpPr>
            <a:spLocks noGrp="1"/>
          </p:cNvSpPr>
          <p:nvPr>
            <p:ph type="pic" sz="quarter" idx="14"/>
          </p:nvPr>
        </p:nvSpPr>
        <p:spPr>
          <a:xfrm>
            <a:off x="1" y="-1"/>
            <a:ext cx="12192000" cy="6858001"/>
          </a:xfrm>
          <a:prstGeom prst="rect">
            <a:avLst/>
          </a:prstGeom>
          <a:pattFill prst="pct5">
            <a:fgClr>
              <a:schemeClr val="accent1"/>
            </a:fgClr>
            <a:bgClr>
              <a:schemeClr val="bg1"/>
            </a:bgClr>
          </a:pattFill>
        </p:spPr>
        <p:txBody>
          <a:bodyPr lIns="91439" tIns="45719" rIns="91439" bIns="45719" anchor="t">
            <a:noAutofit/>
          </a:bodyPr>
          <a:lstStyle/>
          <a:p>
            <a:r>
              <a:rPr lang="en-US"/>
              <a:t>Click icon to add picture</a:t>
            </a:r>
            <a:endParaRPr/>
          </a:p>
        </p:txBody>
      </p:sp>
      <p:sp>
        <p:nvSpPr>
          <p:cNvPr id="22" name="Foliennummer"/>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1463568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B9B4-23B8-4C82-BBFB-39F54A095540}"/>
              </a:ext>
            </a:extLst>
          </p:cNvPr>
          <p:cNvSpPr>
            <a:spLocks noGrp="1"/>
          </p:cNvSpPr>
          <p:nvPr>
            <p:ph type="title"/>
          </p:nvPr>
        </p:nvSpPr>
        <p:spPr>
          <a:xfrm>
            <a:off x="838200" y="663707"/>
            <a:ext cx="10515600" cy="349501"/>
          </a:xfrm>
        </p:spPr>
        <p:txBody>
          <a:bodyPr anchor="t"/>
          <a:lstStyle>
            <a:lvl1pPr>
              <a:defRPr sz="2400" b="1" cap="all" baseline="0">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ADCF4B45-6FBF-463B-BF37-3176816D0D5B}"/>
              </a:ext>
            </a:extLst>
          </p:cNvPr>
          <p:cNvSpPr>
            <a:spLocks noGrp="1"/>
          </p:cNvSpPr>
          <p:nvPr>
            <p:ph type="dt" sz="half" idx="10"/>
          </p:nvPr>
        </p:nvSpPr>
        <p:spPr/>
        <p:txBody>
          <a:bodyPr/>
          <a:lstStyle>
            <a:lvl1pPr>
              <a:defRPr>
                <a:solidFill>
                  <a:srgbClr val="4D4D4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9DBC767-0709-4450-819F-392982DD6881}" type="datetimeFigureOut">
              <a:rPr kumimoji="0" lang="en-US" sz="1200" b="0" i="0" u="none" strike="noStrike" kern="1200" cap="none" spc="0" normalizeH="0" baseline="0" noProof="0" smtClean="0">
                <a:ln>
                  <a:noFill/>
                </a:ln>
                <a:solidFill>
                  <a:srgbClr val="4D4D4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9/8/2026</a:t>
            </a:fld>
            <a:endParaRPr kumimoji="0" lang="en-US" sz="1200" b="0" i="0" u="none" strike="noStrike" kern="1200" cap="none" spc="0" normalizeH="0" baseline="0" noProof="0">
              <a:ln>
                <a:noFill/>
              </a:ln>
              <a:solidFill>
                <a:srgbClr val="4D4D4F"/>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D072760-9A37-4DED-A5B4-8373807CFD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301DFD7-92A5-413D-8436-DD7E38DDB392}"/>
              </a:ext>
            </a:extLst>
          </p:cNvPr>
          <p:cNvSpPr>
            <a:spLocks noGrp="1"/>
          </p:cNvSpPr>
          <p:nvPr>
            <p:ph type="sldNum" sz="quarter" idx="12"/>
          </p:nvPr>
        </p:nvSpPr>
        <p:spPr/>
        <p:txBody>
          <a:bodyPr/>
          <a:lstStyle>
            <a:lvl1pPr>
              <a:defRPr>
                <a:solidFill>
                  <a:srgbClr val="4D4D4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86ABBD-C1BA-4A98-9AAF-EA4830F2F752}" type="slidenum">
              <a:rPr kumimoji="0" lang="en-US" sz="1200" b="0" i="0" u="none" strike="noStrike" kern="1200" cap="none" spc="0" normalizeH="0" baseline="0" noProof="0" smtClean="0">
                <a:ln>
                  <a:noFill/>
                </a:ln>
                <a:solidFill>
                  <a:srgbClr val="4D4D4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4D4D4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507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82334-91E8-4842-913D-D6475BA952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2A2723-BD35-4020-857E-403D638C9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0C31A-0923-46BA-8378-FF44EE1FC302}"/>
              </a:ext>
            </a:extLst>
          </p:cNvPr>
          <p:cNvSpPr>
            <a:spLocks noGrp="1"/>
          </p:cNvSpPr>
          <p:nvPr>
            <p:ph type="dt" sz="half" idx="10"/>
          </p:nvPr>
        </p:nvSpPr>
        <p:spPr/>
        <p:txBody>
          <a:bodyPr/>
          <a:lstStyle/>
          <a:p>
            <a:fld id="{038E458F-B705-4B9B-9363-71B8880754F0}" type="datetimeFigureOut">
              <a:rPr lang="en-US" smtClean="0"/>
              <a:t>9/8/2026</a:t>
            </a:fld>
            <a:endParaRPr lang="en-US"/>
          </a:p>
        </p:txBody>
      </p:sp>
      <p:sp>
        <p:nvSpPr>
          <p:cNvPr id="5" name="Footer Placeholder 4">
            <a:extLst>
              <a:ext uri="{FF2B5EF4-FFF2-40B4-BE49-F238E27FC236}">
                <a16:creationId xmlns:a16="http://schemas.microsoft.com/office/drawing/2014/main" id="{BD8B6B8A-2494-47E8-A5B3-BB5A7A27E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9C7FA2-3054-4866-B0B4-167B4B1876B7}"/>
              </a:ext>
            </a:extLst>
          </p:cNvPr>
          <p:cNvSpPr>
            <a:spLocks noGrp="1"/>
          </p:cNvSpPr>
          <p:nvPr>
            <p:ph type="sldNum" sz="quarter" idx="12"/>
          </p:nvPr>
        </p:nvSpPr>
        <p:spPr/>
        <p:txBody>
          <a:bodyPr/>
          <a:lstStyle/>
          <a:p>
            <a:fld id="{EE68394F-3537-470A-914B-5D0EFFCDDE84}" type="slidenum">
              <a:rPr lang="en-US" smtClean="0"/>
              <a:t>‹#›</a:t>
            </a:fld>
            <a:endParaRPr lang="en-US"/>
          </a:p>
        </p:txBody>
      </p:sp>
    </p:spTree>
    <p:extLst>
      <p:ext uri="{BB962C8B-B14F-4D97-AF65-F5344CB8AC3E}">
        <p14:creationId xmlns:p14="http://schemas.microsoft.com/office/powerpoint/2010/main" val="1331328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46D6-432A-9224-2CA7-6C0A5B4423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516772-8545-3644-E1A0-783EEBA683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6224429E-2DEA-FE53-16F7-1878E1F6F5E9}"/>
              </a:ext>
            </a:extLst>
          </p:cNvPr>
          <p:cNvSpPr>
            <a:spLocks noGrp="1"/>
          </p:cNvSpPr>
          <p:nvPr>
            <p:ph type="sldNum" sz="quarter" idx="12"/>
          </p:nvPr>
        </p:nvSpPr>
        <p:spPr>
          <a:xfrm>
            <a:off x="8610600" y="6356350"/>
            <a:ext cx="2743200" cy="365125"/>
          </a:xfrm>
          <a:prstGeom prst="rect">
            <a:avLst/>
          </a:prstGeom>
        </p:spPr>
        <p:txBody>
          <a:bodyPr/>
          <a:lstStyle/>
          <a:p>
            <a:fld id="{6CC3A639-8CF3-460A-8407-C3B7BE5A770E}" type="slidenum">
              <a:rPr lang="en-US" smtClean="0"/>
              <a:t>‹#›</a:t>
            </a:fld>
            <a:endParaRPr lang="en-US"/>
          </a:p>
        </p:txBody>
      </p:sp>
    </p:spTree>
    <p:extLst>
      <p:ext uri="{BB962C8B-B14F-4D97-AF65-F5344CB8AC3E}">
        <p14:creationId xmlns:p14="http://schemas.microsoft.com/office/powerpoint/2010/main" val="3089975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F5C3C-3433-372E-9C58-7390E863D7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B690D-BACC-6021-BA13-FA02A6610B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8855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6A34-B16D-00F3-F389-3C174823291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5051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743922"/>
          </a:xfrm>
          <a:prstGeom prst="rect">
            <a:avLst/>
          </a:prstGeom>
        </p:spPr>
        <p:txBody>
          <a:bodyPr/>
          <a:lstStyle>
            <a:lvl1pPr>
              <a:defRPr sz="4834"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1828800" y="3840480"/>
            <a:ext cx="8534400" cy="276999"/>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9/8/2026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22494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34975" y="2367493"/>
            <a:ext cx="8054975" cy="743922"/>
          </a:xfrm>
        </p:spPr>
        <p:txBody>
          <a:bodyPr/>
          <a:lstStyle>
            <a:lvl1pPr>
              <a:defRPr sz="4834"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9/8/2026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1768782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34975" y="2367493"/>
            <a:ext cx="8054975" cy="743922"/>
          </a:xfrm>
        </p:spPr>
        <p:txBody>
          <a:bodyPr/>
          <a:lstStyle>
            <a:lvl1pPr>
              <a:defRPr sz="4834"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609600" y="1577340"/>
            <a:ext cx="5303520" cy="276999"/>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276999"/>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9/8/2026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84159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34975" y="2367493"/>
            <a:ext cx="8054975" cy="743922"/>
          </a:xfrm>
        </p:spPr>
        <p:txBody>
          <a:bodyPr/>
          <a:lstStyle>
            <a:lvl1pPr>
              <a:defRPr sz="4834"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9/8/2026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985168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9/8/2026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2201956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5F9A5-31F9-8128-3592-AAC0EEAFD7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252FAD1-A61E-9E14-7AB8-1F7C864318F6}"/>
              </a:ext>
            </a:extLst>
          </p:cNvPr>
          <p:cNvSpPr>
            <a:spLocks noGrp="1"/>
          </p:cNvSpPr>
          <p:nvPr>
            <p:ph type="body" idx="1"/>
          </p:nvPr>
        </p:nvSpPr>
        <p:spPr>
          <a:xfrm>
            <a:off x="838200" y="1825625"/>
            <a:ext cx="10515600" cy="283115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248607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77" r:id="rId3"/>
    <p:sldLayoutId id="2147483678" r:id="rId4"/>
    <p:sldLayoutId id="2147483679" r:id="rId5"/>
    <p:sldLayoutId id="2147483680" r:id="rId6"/>
  </p:sldLayoutIdLst>
  <p:txStyles>
    <p:titleStyle>
      <a:lvl1pPr algn="ctr" defTabSz="914400" rtl="0" eaLnBrk="1" latinLnBrk="0" hangingPunct="1">
        <a:lnSpc>
          <a:spcPct val="90000"/>
        </a:lnSpc>
        <a:spcBef>
          <a:spcPct val="0"/>
        </a:spcBef>
        <a:buNone/>
        <a:defRPr sz="4400" kern="1200">
          <a:solidFill>
            <a:srgbClr val="00347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Interstate Regular" panose="0200050302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Interstate Regular" panose="0200050302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Interstate Regular" panose="0200050302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CAB36-C425-0BDB-5A1B-F584617D73E3}"/>
              </a:ext>
            </a:extLst>
          </p:cNvPr>
          <p:cNvSpPr>
            <a:spLocks noGrp="1"/>
          </p:cNvSpPr>
          <p:nvPr>
            <p:ph type="title"/>
          </p:nvPr>
        </p:nvSpPr>
        <p:spPr>
          <a:xfrm>
            <a:off x="838200" y="365125"/>
            <a:ext cx="10515600" cy="1325563"/>
          </a:xfrm>
          <a:prstGeom prst="rect">
            <a:avLst/>
          </a:prstGeom>
          <a:solidFill>
            <a:srgbClr val="003478"/>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B8D5BE9-BC96-24D8-8A5D-59D54E3E2AC5}"/>
              </a:ext>
            </a:extLst>
          </p:cNvPr>
          <p:cNvSpPr>
            <a:spLocks noGrp="1"/>
          </p:cNvSpPr>
          <p:nvPr>
            <p:ph type="body" idx="1"/>
          </p:nvPr>
        </p:nvSpPr>
        <p:spPr>
          <a:xfrm>
            <a:off x="838200" y="1874070"/>
            <a:ext cx="10515600" cy="35517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58416"/>
      </p:ext>
    </p:extLst>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l" defTabSz="914400" rtl="0" eaLnBrk="1" latinLnBrk="0" hangingPunct="1">
        <a:lnSpc>
          <a:spcPct val="90000"/>
        </a:lnSpc>
        <a:spcBef>
          <a:spcPct val="0"/>
        </a:spcBef>
        <a:buNone/>
        <a:defRPr sz="44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8E03A2-E385-D844-5E34-A7AE6667BA45}"/>
              </a:ext>
            </a:extLst>
          </p:cNvPr>
          <p:cNvSpPr>
            <a:spLocks noGrp="1"/>
          </p:cNvSpPr>
          <p:nvPr>
            <p:ph type="title"/>
          </p:nvPr>
        </p:nvSpPr>
        <p:spPr>
          <a:xfrm>
            <a:off x="1501155" y="677660"/>
            <a:ext cx="9568535" cy="110329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145291D-0371-A0EE-056A-76BBA8A0AFD6}"/>
              </a:ext>
            </a:extLst>
          </p:cNvPr>
          <p:cNvSpPr>
            <a:spLocks noGrp="1"/>
          </p:cNvSpPr>
          <p:nvPr>
            <p:ph type="body" idx="1"/>
          </p:nvPr>
        </p:nvSpPr>
        <p:spPr>
          <a:xfrm>
            <a:off x="1501155" y="2275733"/>
            <a:ext cx="9568535" cy="288875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247AE16-3470-505C-C72D-45DCF7B21624}"/>
              </a:ext>
            </a:extLst>
          </p:cNvPr>
          <p:cNvSpPr/>
          <p:nvPr userDrawn="1"/>
        </p:nvSpPr>
        <p:spPr>
          <a:xfrm>
            <a:off x="0" y="0"/>
            <a:ext cx="182880" cy="6858000"/>
          </a:xfrm>
          <a:prstGeom prst="rect">
            <a:avLst/>
          </a:prstGeom>
          <a:solidFill>
            <a:srgbClr val="E4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F7DDF6C-8413-D13D-9FB4-D28E3E9DDE3B}"/>
              </a:ext>
            </a:extLst>
          </p:cNvPr>
          <p:cNvSpPr/>
          <p:nvPr userDrawn="1"/>
        </p:nvSpPr>
        <p:spPr>
          <a:xfrm>
            <a:off x="12009120" y="0"/>
            <a:ext cx="182880" cy="6858000"/>
          </a:xfrm>
          <a:prstGeom prst="rect">
            <a:avLst/>
          </a:prstGeom>
          <a:solidFill>
            <a:srgbClr val="E4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08D8D31-0581-CBE5-6640-69B3559A6202}"/>
              </a:ext>
            </a:extLst>
          </p:cNvPr>
          <p:cNvSpPr/>
          <p:nvPr userDrawn="1"/>
        </p:nvSpPr>
        <p:spPr>
          <a:xfrm>
            <a:off x="91440" y="-1"/>
            <a:ext cx="12006294" cy="182880"/>
          </a:xfrm>
          <a:prstGeom prst="rect">
            <a:avLst/>
          </a:prstGeom>
          <a:solidFill>
            <a:srgbClr val="E4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B41FDF-7928-8375-D9BF-924520B09475}"/>
              </a:ext>
            </a:extLst>
          </p:cNvPr>
          <p:cNvSpPr/>
          <p:nvPr userDrawn="1"/>
        </p:nvSpPr>
        <p:spPr>
          <a:xfrm>
            <a:off x="91440" y="6674507"/>
            <a:ext cx="12006294" cy="182880"/>
          </a:xfrm>
          <a:prstGeom prst="rect">
            <a:avLst/>
          </a:prstGeom>
          <a:solidFill>
            <a:srgbClr val="E4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63704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rgbClr val="003478"/>
          </a:solidFill>
          <a:latin typeface="Interstate Bold" panose="0200050303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00347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347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347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347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347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434975" y="2367493"/>
            <a:ext cx="8054975" cy="1115690"/>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609600" y="1576917"/>
            <a:ext cx="10972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4145492" y="6377517"/>
            <a:ext cx="39010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609601" y="6377517"/>
            <a:ext cx="28045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9/8/2026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8777817" y="6377517"/>
            <a:ext cx="28045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extLst>
      <p:ext uri="{BB962C8B-B14F-4D97-AF65-F5344CB8AC3E}">
        <p14:creationId xmlns:p14="http://schemas.microsoft.com/office/powerpoint/2010/main" val="184882685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304815" algn="ctr" rtl="0" eaLnBrk="1" fontAlgn="base" hangingPunct="1">
        <a:spcBef>
          <a:spcPct val="0"/>
        </a:spcBef>
        <a:spcAft>
          <a:spcPct val="0"/>
        </a:spcAft>
        <a:defRPr>
          <a:solidFill>
            <a:schemeClr val="tx2"/>
          </a:solidFill>
          <a:latin typeface="Calibri" panose="020F0502020204030204" pitchFamily="34" charset="0"/>
        </a:defRPr>
      </a:lvl6pPr>
      <a:lvl7pPr marL="609630" algn="ctr" rtl="0" eaLnBrk="1" fontAlgn="base" hangingPunct="1">
        <a:spcBef>
          <a:spcPct val="0"/>
        </a:spcBef>
        <a:spcAft>
          <a:spcPct val="0"/>
        </a:spcAft>
        <a:defRPr>
          <a:solidFill>
            <a:schemeClr val="tx2"/>
          </a:solidFill>
          <a:latin typeface="Calibri" panose="020F0502020204030204" pitchFamily="34" charset="0"/>
        </a:defRPr>
      </a:lvl7pPr>
      <a:lvl8pPr marL="914446" algn="ctr" rtl="0" eaLnBrk="1" fontAlgn="base" hangingPunct="1">
        <a:spcBef>
          <a:spcPct val="0"/>
        </a:spcBef>
        <a:spcAft>
          <a:spcPct val="0"/>
        </a:spcAft>
        <a:defRPr>
          <a:solidFill>
            <a:schemeClr val="tx2"/>
          </a:solidFill>
          <a:latin typeface="Calibri" panose="020F0502020204030204" pitchFamily="34" charset="0"/>
        </a:defRPr>
      </a:lvl8pPr>
      <a:lvl9pPr marL="1219261"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304815" algn="l" rtl="0" eaLnBrk="1" fontAlgn="base" hangingPunct="1">
        <a:spcBef>
          <a:spcPct val="20000"/>
        </a:spcBef>
        <a:spcAft>
          <a:spcPct val="0"/>
        </a:spcAft>
        <a:defRPr>
          <a:solidFill>
            <a:schemeClr val="tx1"/>
          </a:solidFill>
          <a:latin typeface="+mn-lt"/>
          <a:ea typeface="+mn-ea"/>
          <a:cs typeface="+mn-cs"/>
        </a:defRPr>
      </a:lvl2pPr>
      <a:lvl3pPr marL="609630" algn="l" rtl="0" eaLnBrk="1" fontAlgn="base" hangingPunct="1">
        <a:spcBef>
          <a:spcPct val="20000"/>
        </a:spcBef>
        <a:spcAft>
          <a:spcPct val="0"/>
        </a:spcAft>
        <a:defRPr>
          <a:solidFill>
            <a:schemeClr val="tx1"/>
          </a:solidFill>
          <a:latin typeface="+mn-lt"/>
          <a:ea typeface="+mn-ea"/>
          <a:cs typeface="+mn-cs"/>
        </a:defRPr>
      </a:lvl3pPr>
      <a:lvl4pPr marL="914446" algn="l" rtl="0" eaLnBrk="1" fontAlgn="base" hangingPunct="1">
        <a:spcBef>
          <a:spcPct val="20000"/>
        </a:spcBef>
        <a:spcAft>
          <a:spcPct val="0"/>
        </a:spcAft>
        <a:defRPr>
          <a:solidFill>
            <a:schemeClr val="tx1"/>
          </a:solidFill>
          <a:latin typeface="+mn-lt"/>
          <a:ea typeface="+mn-ea"/>
          <a:cs typeface="+mn-cs"/>
        </a:defRPr>
      </a:lvl4pPr>
      <a:lvl5pPr marL="1219261" algn="l" rtl="0" eaLnBrk="1" fontAlgn="base" hangingPunct="1">
        <a:spcBef>
          <a:spcPct val="20000"/>
        </a:spcBef>
        <a:spcAft>
          <a:spcPct val="0"/>
        </a:spcAft>
        <a:defRPr>
          <a:solidFill>
            <a:schemeClr val="tx1"/>
          </a:solidFill>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p:bodyStyle>
    <p:otherStyle>
      <a:lvl1pPr marL="0" eaLnBrk="1" hangingPunct="1">
        <a:defRPr>
          <a:latin typeface="+mn-lt"/>
          <a:ea typeface="+mn-ea"/>
          <a:cs typeface="+mn-cs"/>
        </a:defRPr>
      </a:lvl1pPr>
      <a:lvl2pPr marL="304815" eaLnBrk="1" hangingPunct="1">
        <a:defRPr>
          <a:latin typeface="+mn-lt"/>
          <a:ea typeface="+mn-ea"/>
          <a:cs typeface="+mn-cs"/>
        </a:defRPr>
      </a:lvl2pPr>
      <a:lvl3pPr marL="609630" eaLnBrk="1" hangingPunct="1">
        <a:defRPr>
          <a:latin typeface="+mn-lt"/>
          <a:ea typeface="+mn-ea"/>
          <a:cs typeface="+mn-cs"/>
        </a:defRPr>
      </a:lvl3pPr>
      <a:lvl4pPr marL="914446" eaLnBrk="1" hangingPunct="1">
        <a:defRPr>
          <a:latin typeface="+mn-lt"/>
          <a:ea typeface="+mn-ea"/>
          <a:cs typeface="+mn-cs"/>
        </a:defRPr>
      </a:lvl4pPr>
      <a:lvl5pPr marL="1219261" eaLnBrk="1" hangingPunct="1">
        <a:defRPr>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22.emf"/><Relationship Id="rId5" Type="http://schemas.openxmlformats.org/officeDocument/2006/relationships/image" Target="../media/image5.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gif"/></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6910917" y="0"/>
            <a:ext cx="5281083" cy="6858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Subtitle 2">
            <a:extLst>
              <a:ext uri="{FF2B5EF4-FFF2-40B4-BE49-F238E27FC236}">
                <a16:creationId xmlns:a16="http://schemas.microsoft.com/office/drawing/2014/main" id="{ADBA9603-B22E-8380-9E1E-B7D1ABAA7454}"/>
              </a:ext>
            </a:extLst>
          </p:cNvPr>
          <p:cNvSpPr txBox="1">
            <a:spLocks/>
          </p:cNvSpPr>
          <p:nvPr/>
        </p:nvSpPr>
        <p:spPr>
          <a:xfrm>
            <a:off x="2318737" y="4340854"/>
            <a:ext cx="3777263" cy="951722"/>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5000"/>
              </a:lnSpc>
              <a:spcBef>
                <a:spcPts val="0"/>
              </a:spcBef>
            </a:pPr>
            <a:r>
              <a:rPr lang="en-US" dirty="0">
                <a:solidFill>
                  <a:schemeClr val="bg2">
                    <a:lumMod val="25000"/>
                  </a:schemeClr>
                </a:solidFill>
                <a:latin typeface="Arial"/>
                <a:cs typeface="Arial"/>
              </a:rPr>
              <a:t>Bastian Schroeder </a:t>
            </a:r>
          </a:p>
          <a:p>
            <a:pPr algn="l">
              <a:lnSpc>
                <a:spcPct val="125000"/>
              </a:lnSpc>
              <a:spcBef>
                <a:spcPts val="0"/>
              </a:spcBef>
            </a:pPr>
            <a:r>
              <a:rPr lang="en-US" sz="1800" dirty="0">
                <a:solidFill>
                  <a:schemeClr val="bg2">
                    <a:lumMod val="25000"/>
                  </a:schemeClr>
                </a:solidFill>
                <a:latin typeface="Arial"/>
                <a:cs typeface="Arial"/>
              </a:rPr>
              <a:t>Kittelson and Associates</a:t>
            </a:r>
            <a:endParaRPr lang="en-US" dirty="0">
              <a:solidFill>
                <a:schemeClr val="bg2">
                  <a:lumMod val="25000"/>
                </a:schemeClr>
              </a:solidFill>
              <a:latin typeface="Arial"/>
              <a:cs typeface="Arial"/>
            </a:endParaRPr>
          </a:p>
        </p:txBody>
      </p:sp>
      <p:pic>
        <p:nvPicPr>
          <p:cNvPr id="3" name="Picture 2" descr="A person smiling for the camera&#10;&#10;Description automatically generated with medium confidence">
            <a:extLst>
              <a:ext uri="{FF2B5EF4-FFF2-40B4-BE49-F238E27FC236}">
                <a16:creationId xmlns:a16="http://schemas.microsoft.com/office/drawing/2014/main" id="{5BF8781B-4C51-ADAA-FE17-21759753BA9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36020" y="4170536"/>
            <a:ext cx="1209770" cy="128997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itle 1">
            <a:extLst>
              <a:ext uri="{FF2B5EF4-FFF2-40B4-BE49-F238E27FC236}">
                <a16:creationId xmlns:a16="http://schemas.microsoft.com/office/drawing/2014/main" id="{DDCC4B40-C440-054F-F58B-F535E7C118F6}"/>
              </a:ext>
            </a:extLst>
          </p:cNvPr>
          <p:cNvSpPr txBox="1">
            <a:spLocks/>
          </p:cNvSpPr>
          <p:nvPr/>
        </p:nvSpPr>
        <p:spPr>
          <a:xfrm>
            <a:off x="791144" y="725510"/>
            <a:ext cx="10609712" cy="1855594"/>
          </a:xfrm>
          <a:prstGeom prst="rect">
            <a:avLst/>
          </a:prstGeom>
        </p:spPr>
        <p:txBody>
          <a:bodyPr wrap="square" lIns="0" tIns="0" rIns="0" bIns="0">
            <a:normAutofit/>
          </a:bodyPr>
          <a:lstStyle>
            <a:lvl1pPr algn="ctr" rtl="0" eaLnBrk="1" fontAlgn="base" hangingPunct="1">
              <a:spcBef>
                <a:spcPct val="0"/>
              </a:spcBef>
              <a:spcAft>
                <a:spcPct val="0"/>
              </a:spcAft>
              <a:defRPr sz="4834"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304815" algn="ctr" rtl="0" eaLnBrk="1" fontAlgn="base" hangingPunct="1">
              <a:spcBef>
                <a:spcPct val="0"/>
              </a:spcBef>
              <a:spcAft>
                <a:spcPct val="0"/>
              </a:spcAft>
              <a:defRPr>
                <a:solidFill>
                  <a:schemeClr val="tx2"/>
                </a:solidFill>
                <a:latin typeface="Calibri" panose="020F0502020204030204" pitchFamily="34" charset="0"/>
              </a:defRPr>
            </a:lvl6pPr>
            <a:lvl7pPr marL="609630" algn="ctr" rtl="0" eaLnBrk="1" fontAlgn="base" hangingPunct="1">
              <a:spcBef>
                <a:spcPct val="0"/>
              </a:spcBef>
              <a:spcAft>
                <a:spcPct val="0"/>
              </a:spcAft>
              <a:defRPr>
                <a:solidFill>
                  <a:schemeClr val="tx2"/>
                </a:solidFill>
                <a:latin typeface="Calibri" panose="020F0502020204030204" pitchFamily="34" charset="0"/>
              </a:defRPr>
            </a:lvl7pPr>
            <a:lvl8pPr marL="914446" algn="ctr" rtl="0" eaLnBrk="1" fontAlgn="base" hangingPunct="1">
              <a:spcBef>
                <a:spcPct val="0"/>
              </a:spcBef>
              <a:spcAft>
                <a:spcPct val="0"/>
              </a:spcAft>
              <a:defRPr>
                <a:solidFill>
                  <a:schemeClr val="tx2"/>
                </a:solidFill>
                <a:latin typeface="Calibri" panose="020F0502020204030204" pitchFamily="34" charset="0"/>
              </a:defRPr>
            </a:lvl8pPr>
            <a:lvl9pPr marL="1219261" algn="ctr" rtl="0" eaLnBrk="1" fontAlgn="base" hangingPunct="1">
              <a:spcBef>
                <a:spcPct val="0"/>
              </a:spcBef>
              <a:spcAft>
                <a:spcPct val="0"/>
              </a:spcAft>
              <a:defRPr>
                <a:solidFill>
                  <a:schemeClr val="tx2"/>
                </a:solidFill>
                <a:latin typeface="Calibri" panose="020F0502020204030204" pitchFamily="34" charset="0"/>
              </a:defRPr>
            </a:lvl9pPr>
          </a:lstStyle>
          <a:p>
            <a:pPr algn="l"/>
            <a:r>
              <a:rPr lang="en-US" sz="3600" kern="0" dirty="0">
                <a:solidFill>
                  <a:schemeClr val="tx2">
                    <a:lumMod val="65000"/>
                    <a:lumOff val="35000"/>
                  </a:schemeClr>
                </a:solidFill>
                <a:latin typeface="Arial Nova" panose="020B0504020202020204" pitchFamily="34" charset="0"/>
              </a:rPr>
              <a:t>Thinking Beyond LOS </a:t>
            </a:r>
            <a:br>
              <a:rPr lang="en-US" sz="3600" kern="0" dirty="0">
                <a:solidFill>
                  <a:schemeClr val="tx2">
                    <a:lumMod val="65000"/>
                    <a:lumOff val="35000"/>
                  </a:schemeClr>
                </a:solidFill>
                <a:latin typeface="Arial Nova" panose="020B0504020202020204" pitchFamily="34" charset="0"/>
              </a:rPr>
            </a:br>
            <a:r>
              <a:rPr lang="en-US" sz="3600" kern="0" dirty="0">
                <a:solidFill>
                  <a:schemeClr val="tx2">
                    <a:lumMod val="65000"/>
                    <a:lumOff val="35000"/>
                  </a:schemeClr>
                </a:solidFill>
                <a:latin typeface="Arial Nova" panose="020B0504020202020204" pitchFamily="34" charset="0"/>
              </a:rPr>
              <a:t>(and Beyond the Peak) </a:t>
            </a:r>
            <a:br>
              <a:rPr lang="en-US" sz="3600" kern="0" dirty="0">
                <a:solidFill>
                  <a:schemeClr val="tx2">
                    <a:lumMod val="65000"/>
                    <a:lumOff val="35000"/>
                  </a:schemeClr>
                </a:solidFill>
                <a:latin typeface="Arial Nova" panose="020B0504020202020204" pitchFamily="34" charset="0"/>
              </a:rPr>
            </a:br>
            <a:r>
              <a:rPr lang="en-US" sz="3600" kern="0" dirty="0">
                <a:solidFill>
                  <a:schemeClr val="tx2">
                    <a:lumMod val="65000"/>
                    <a:lumOff val="35000"/>
                  </a:schemeClr>
                </a:solidFill>
                <a:latin typeface="Arial Nova" panose="020B0504020202020204" pitchFamily="34" charset="0"/>
              </a:rPr>
              <a:t>for Transportation Analysis</a:t>
            </a:r>
            <a:endParaRPr lang="en-US" sz="5400" u="sng" kern="0" dirty="0">
              <a:solidFill>
                <a:schemeClr val="bg2">
                  <a:lumMod val="25000"/>
                </a:schemeClr>
              </a:solidFill>
              <a:latin typeface="Arial Nova" panose="020B0504020202020204" pitchFamily="34" charset="0"/>
            </a:endParaRPr>
          </a:p>
        </p:txBody>
      </p:sp>
      <p:sp>
        <p:nvSpPr>
          <p:cNvPr id="5" name="Subtitle 2">
            <a:extLst>
              <a:ext uri="{FF2B5EF4-FFF2-40B4-BE49-F238E27FC236}">
                <a16:creationId xmlns:a16="http://schemas.microsoft.com/office/drawing/2014/main" id="{7A69C670-3135-A0B9-84AF-DC918F04BC2C}"/>
              </a:ext>
            </a:extLst>
          </p:cNvPr>
          <p:cNvSpPr txBox="1">
            <a:spLocks/>
          </p:cNvSpPr>
          <p:nvPr/>
        </p:nvSpPr>
        <p:spPr>
          <a:xfrm>
            <a:off x="791144" y="6080451"/>
            <a:ext cx="7896587" cy="366377"/>
          </a:xfrm>
          <a:prstGeom prst="rect">
            <a:avLst/>
          </a:prstGeom>
        </p:spPr>
        <p:txBody>
          <a:bodyPr>
            <a:noAutofit/>
          </a:bodyPr>
          <a:lstStyle>
            <a:lvl1pPr algn="l" rtl="0" eaLnBrk="1" fontAlgn="base" hangingPunct="1">
              <a:spcBef>
                <a:spcPct val="20000"/>
              </a:spcBef>
              <a:spcAft>
                <a:spcPct val="0"/>
              </a:spcAft>
              <a:defRPr>
                <a:solidFill>
                  <a:schemeClr val="tx1"/>
                </a:solidFill>
                <a:latin typeface="+mn-lt"/>
                <a:ea typeface="+mn-ea"/>
                <a:cs typeface="+mn-cs"/>
              </a:defRPr>
            </a:lvl1pPr>
            <a:lvl2pPr marL="304815" algn="l" rtl="0" eaLnBrk="1" fontAlgn="base" hangingPunct="1">
              <a:spcBef>
                <a:spcPct val="20000"/>
              </a:spcBef>
              <a:spcAft>
                <a:spcPct val="0"/>
              </a:spcAft>
              <a:defRPr>
                <a:solidFill>
                  <a:schemeClr val="tx1"/>
                </a:solidFill>
                <a:latin typeface="+mn-lt"/>
                <a:ea typeface="+mn-ea"/>
                <a:cs typeface="+mn-cs"/>
              </a:defRPr>
            </a:lvl2pPr>
            <a:lvl3pPr marL="609630" algn="l" rtl="0" eaLnBrk="1" fontAlgn="base" hangingPunct="1">
              <a:spcBef>
                <a:spcPct val="20000"/>
              </a:spcBef>
              <a:spcAft>
                <a:spcPct val="0"/>
              </a:spcAft>
              <a:defRPr>
                <a:solidFill>
                  <a:schemeClr val="tx1"/>
                </a:solidFill>
                <a:latin typeface="+mn-lt"/>
                <a:ea typeface="+mn-ea"/>
                <a:cs typeface="+mn-cs"/>
              </a:defRPr>
            </a:lvl3pPr>
            <a:lvl4pPr marL="914446" algn="l" rtl="0" eaLnBrk="1" fontAlgn="base" hangingPunct="1">
              <a:spcBef>
                <a:spcPct val="20000"/>
              </a:spcBef>
              <a:spcAft>
                <a:spcPct val="0"/>
              </a:spcAft>
              <a:defRPr>
                <a:solidFill>
                  <a:schemeClr val="tx1"/>
                </a:solidFill>
                <a:latin typeface="+mn-lt"/>
                <a:ea typeface="+mn-ea"/>
                <a:cs typeface="+mn-cs"/>
              </a:defRPr>
            </a:lvl4pPr>
            <a:lvl5pPr marL="1219261" algn="l" rtl="0" eaLnBrk="1" fontAlgn="base" hangingPunct="1">
              <a:spcBef>
                <a:spcPct val="20000"/>
              </a:spcBef>
              <a:spcAft>
                <a:spcPct val="0"/>
              </a:spcAft>
              <a:defRPr>
                <a:solidFill>
                  <a:schemeClr val="tx1"/>
                </a:solidFill>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kern="0">
                <a:solidFill>
                  <a:srgbClr val="005496"/>
                </a:solidFill>
                <a:latin typeface="Arial" panose="020B0604020202020204" pitchFamily="34" charset="0"/>
                <a:cs typeface="Arial" panose="020B0604020202020204" pitchFamily="34" charset="0"/>
              </a:rPr>
              <a:t>KYTC Partnering Conference </a:t>
            </a:r>
            <a:r>
              <a:rPr lang="en-US" kern="0">
                <a:solidFill>
                  <a:schemeClr val="bg2">
                    <a:lumMod val="25000"/>
                  </a:schemeClr>
                </a:solidFill>
                <a:latin typeface="Arial" panose="020B0604020202020204" pitchFamily="34" charset="0"/>
                <a:cs typeface="Arial" panose="020B0604020202020204" pitchFamily="34" charset="0"/>
              </a:rPr>
              <a:t>| </a:t>
            </a:r>
            <a:r>
              <a:rPr lang="en-US" kern="0">
                <a:solidFill>
                  <a:srgbClr val="FEA750"/>
                </a:solidFill>
                <a:latin typeface="Arial" panose="020B0604020202020204" pitchFamily="34" charset="0"/>
                <a:cs typeface="Arial" panose="020B0604020202020204" pitchFamily="34" charset="0"/>
              </a:rPr>
              <a:t>September 2026</a:t>
            </a:r>
            <a:endParaRPr lang="en-US" b="1" kern="0" dirty="0">
              <a:solidFill>
                <a:srgbClr val="FEA75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81650" cy="93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C9686CC-BDFB-A875-DC2C-31340C511005}"/>
              </a:ext>
            </a:extLst>
          </p:cNvPr>
          <p:cNvSpPr>
            <a:spLocks noGrp="1"/>
          </p:cNvSpPr>
          <p:nvPr>
            <p:ph type="title"/>
          </p:nvPr>
        </p:nvSpPr>
        <p:spPr>
          <a:xfrm>
            <a:off x="171450" y="410669"/>
            <a:ext cx="10515600" cy="781886"/>
          </a:xfrm>
        </p:spPr>
        <p:txBody>
          <a:bodyPr/>
          <a:lstStyle/>
          <a:p>
            <a:r>
              <a:rPr lang="en-US" b="1" dirty="0"/>
              <a:t>What is Level of Service (LOS)?</a:t>
            </a:r>
          </a:p>
        </p:txBody>
      </p:sp>
      <p:sp>
        <p:nvSpPr>
          <p:cNvPr id="3" name="Content Placeholder 2">
            <a:extLst>
              <a:ext uri="{FF2B5EF4-FFF2-40B4-BE49-F238E27FC236}">
                <a16:creationId xmlns:a16="http://schemas.microsoft.com/office/drawing/2014/main" id="{64ABF6A8-9FF8-1199-0C31-A66C484B4A50}"/>
              </a:ext>
            </a:extLst>
          </p:cNvPr>
          <p:cNvSpPr>
            <a:spLocks noGrp="1"/>
          </p:cNvSpPr>
          <p:nvPr>
            <p:ph idx="1"/>
          </p:nvPr>
        </p:nvSpPr>
        <p:spPr>
          <a:xfrm>
            <a:off x="599440" y="1267326"/>
            <a:ext cx="8940800" cy="5225548"/>
          </a:xfrm>
        </p:spPr>
        <p:txBody>
          <a:bodyPr>
            <a:normAutofit fontScale="77500" lnSpcReduction="20000"/>
          </a:bodyPr>
          <a:lstStyle/>
          <a:p>
            <a:r>
              <a:rPr lang="en-US" dirty="0"/>
              <a:t>“LOS is a quantitative stratification of a performance measure or measures representing quality of service. ..</a:t>
            </a:r>
            <a:r>
              <a:rPr lang="en-US" i="1" dirty="0"/>
              <a:t>. </a:t>
            </a:r>
            <a:r>
              <a:rPr lang="en-US" dirty="0"/>
              <a:t>The HCM defines six levels of service, ranging from A to F.”</a:t>
            </a:r>
          </a:p>
          <a:p>
            <a:endParaRPr lang="en-US" dirty="0"/>
          </a:p>
          <a:p>
            <a:r>
              <a:rPr lang="en-US" dirty="0"/>
              <a:t>“… Practitioners and decision makers alike must understand that the LOS letter result hides much of the complexity of facility performance.“</a:t>
            </a:r>
          </a:p>
          <a:p>
            <a:endParaRPr lang="en-US" dirty="0"/>
          </a:p>
          <a:p>
            <a:r>
              <a:rPr lang="en-US" dirty="0"/>
              <a:t>“Neither LOS nor any other single performance measure tells the full story of roadway performance. Depending on the particulars of a given analysis, queue lengths, demand-to-capacity ratios, average travel speeds, indicators of safety, quantities of persons and vehicles served, and other performance measures may be just as or even more important to consider, whether or not they are specifically called out in an agency standard. For this reason, the HCM provides methods for estimating a variety of useful roadway operations performance measures, not just methods for determining LOS.”</a:t>
            </a:r>
          </a:p>
          <a:p>
            <a:endParaRPr lang="en-US" i="1" dirty="0"/>
          </a:p>
          <a:p>
            <a:pPr marL="0" indent="0">
              <a:buNone/>
            </a:pPr>
            <a:r>
              <a:rPr lang="en-US" i="1" dirty="0"/>
              <a:t>All quotes from HCM 7</a:t>
            </a:r>
            <a:r>
              <a:rPr lang="en-US" i="1" baseline="30000" dirty="0"/>
              <a:t>th</a:t>
            </a:r>
            <a:r>
              <a:rPr lang="en-US" i="1" dirty="0"/>
              <a:t> Edition – Chapter 5: Quality of Service. </a:t>
            </a:r>
          </a:p>
        </p:txBody>
      </p:sp>
      <p:pic>
        <p:nvPicPr>
          <p:cNvPr id="4" name="Picture 3" descr="Highway Capacity Manual 7th Edition: A Guide for Multimodal Mobility ...">
            <a:extLst>
              <a:ext uri="{FF2B5EF4-FFF2-40B4-BE49-F238E27FC236}">
                <a16:creationId xmlns:a16="http://schemas.microsoft.com/office/drawing/2014/main" id="{DDC8A9D6-7F11-9E8A-262D-1471112AAEC6}"/>
              </a:ext>
            </a:extLst>
          </p:cNvPr>
          <p:cNvPicPr>
            <a:picLocks noChangeAspect="1"/>
          </p:cNvPicPr>
          <p:nvPr/>
        </p:nvPicPr>
        <p:blipFill>
          <a:blip r:embed="rId3"/>
          <a:stretch>
            <a:fillRect/>
          </a:stretch>
        </p:blipFill>
        <p:spPr>
          <a:xfrm>
            <a:off x="9540240" y="1267326"/>
            <a:ext cx="2374645" cy="3074670"/>
          </a:xfrm>
          <a:prstGeom prst="rect">
            <a:avLst/>
          </a:prstGeom>
        </p:spPr>
      </p:pic>
      <p:pic>
        <p:nvPicPr>
          <p:cNvPr id="6"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0013" y="4572000"/>
            <a:ext cx="398262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8626" y="5047618"/>
            <a:ext cx="1693374" cy="181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03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road, outdoor, sky&#10;&#10;Description automatically generated">
            <a:extLst>
              <a:ext uri="{FF2B5EF4-FFF2-40B4-BE49-F238E27FC236}">
                <a16:creationId xmlns:a16="http://schemas.microsoft.com/office/drawing/2014/main" id="{FF1412C3-C124-650B-AAA0-088CF853B611}"/>
              </a:ext>
            </a:extLst>
          </p:cNvPr>
          <p:cNvPicPr>
            <a:picLocks noChangeAspect="1"/>
          </p:cNvPicPr>
          <p:nvPr/>
        </p:nvPicPr>
        <p:blipFill rotWithShape="1">
          <a:blip r:embed="rId3"/>
          <a:srcRect t="21667" b="3334"/>
          <a:stretch/>
        </p:blipFill>
        <p:spPr>
          <a:xfrm>
            <a:off x="0" y="0"/>
            <a:ext cx="12192000" cy="6858000"/>
          </a:xfrm>
          <a:prstGeom prst="rect">
            <a:avLst/>
          </a:prstGeom>
        </p:spPr>
      </p:pic>
      <p:pic>
        <p:nvPicPr>
          <p:cNvPr id="2" name="Picture 1">
            <a:extLst>
              <a:ext uri="{FF2B5EF4-FFF2-40B4-BE49-F238E27FC236}">
                <a16:creationId xmlns:a16="http://schemas.microsoft.com/office/drawing/2014/main" id="{F1F4AA7A-6CAE-95E1-6401-1D52ADF61562}"/>
              </a:ext>
            </a:extLst>
          </p:cNvPr>
          <p:cNvPicPr>
            <a:picLocks noChangeAspect="1"/>
          </p:cNvPicPr>
          <p:nvPr/>
        </p:nvPicPr>
        <p:blipFill>
          <a:blip r:embed="rId4"/>
          <a:stretch>
            <a:fillRect/>
          </a:stretch>
        </p:blipFill>
        <p:spPr>
          <a:xfrm>
            <a:off x="5868373" y="2018893"/>
            <a:ext cx="5973342" cy="4453535"/>
          </a:xfrm>
          <a:prstGeom prst="rect">
            <a:avLst/>
          </a:prstGeom>
          <a:ln>
            <a:noFill/>
          </a:ln>
          <a:effectLst>
            <a:outerShdw blurRad="292100" dist="139700" dir="2700000" algn="tl" rotWithShape="0">
              <a:srgbClr val="333333">
                <a:alpha val="65000"/>
              </a:srgbClr>
            </a:outerShdw>
          </a:effectLst>
        </p:spPr>
      </p:pic>
      <p:grpSp>
        <p:nvGrpSpPr>
          <p:cNvPr id="3" name="Group 2">
            <a:extLst>
              <a:ext uri="{FF2B5EF4-FFF2-40B4-BE49-F238E27FC236}">
                <a16:creationId xmlns:a16="http://schemas.microsoft.com/office/drawing/2014/main" id="{6A408427-9A7D-B6AF-C273-281CD95476EC}"/>
              </a:ext>
            </a:extLst>
          </p:cNvPr>
          <p:cNvGrpSpPr/>
          <p:nvPr/>
        </p:nvGrpSpPr>
        <p:grpSpPr>
          <a:xfrm>
            <a:off x="350285" y="385572"/>
            <a:ext cx="6130229" cy="2112096"/>
            <a:chOff x="350285" y="385572"/>
            <a:chExt cx="6130229" cy="2112096"/>
          </a:xfrm>
        </p:grpSpPr>
        <p:pic>
          <p:nvPicPr>
            <p:cNvPr id="5" name="Picture 4">
              <a:extLst>
                <a:ext uri="{FF2B5EF4-FFF2-40B4-BE49-F238E27FC236}">
                  <a16:creationId xmlns:a16="http://schemas.microsoft.com/office/drawing/2014/main" id="{E4EB5C2A-A47C-226B-848D-7A066535CF1B}"/>
                </a:ext>
              </a:extLst>
            </p:cNvPr>
            <p:cNvPicPr>
              <a:picLocks noChangeAspect="1"/>
            </p:cNvPicPr>
            <p:nvPr/>
          </p:nvPicPr>
          <p:blipFill>
            <a:blip r:embed="rId5"/>
            <a:stretch>
              <a:fillRect/>
            </a:stretch>
          </p:blipFill>
          <p:spPr>
            <a:xfrm>
              <a:off x="350285" y="385572"/>
              <a:ext cx="6130229" cy="211209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2D5077-4AB2-14F9-D440-E017D44E94D7}"/>
                </a:ext>
              </a:extLst>
            </p:cNvPr>
            <p:cNvPicPr>
              <a:picLocks noChangeAspect="1"/>
            </p:cNvPicPr>
            <p:nvPr/>
          </p:nvPicPr>
          <p:blipFill>
            <a:blip r:embed="rId6"/>
            <a:stretch>
              <a:fillRect/>
            </a:stretch>
          </p:blipFill>
          <p:spPr>
            <a:xfrm>
              <a:off x="562317" y="442276"/>
              <a:ext cx="1028844" cy="228632"/>
            </a:xfrm>
            <a:prstGeom prst="rect">
              <a:avLst/>
            </a:prstGeom>
          </p:spPr>
        </p:pic>
      </p:grpSp>
    </p:spTree>
    <p:extLst>
      <p:ext uri="{BB962C8B-B14F-4D97-AF65-F5344CB8AC3E}">
        <p14:creationId xmlns:p14="http://schemas.microsoft.com/office/powerpoint/2010/main" val="309490992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29EA1-4FC7-7239-7E6E-234C18DFDFAC}"/>
              </a:ext>
            </a:extLst>
          </p:cNvPr>
          <p:cNvSpPr>
            <a:spLocks noGrp="1"/>
          </p:cNvSpPr>
          <p:nvPr>
            <p:ph type="title"/>
          </p:nvPr>
        </p:nvSpPr>
        <p:spPr>
          <a:xfrm>
            <a:off x="353085" y="1241"/>
            <a:ext cx="11697077" cy="1374337"/>
          </a:xfrm>
        </p:spPr>
        <p:txBody>
          <a:bodyPr anchor="ctr">
            <a:noAutofit/>
          </a:bodyPr>
          <a:lstStyle/>
          <a:p>
            <a:endParaRPr lang="en-US" sz="2800">
              <a:solidFill>
                <a:schemeClr val="bg2">
                  <a:lumMod val="25000"/>
                </a:schemeClr>
              </a:solidFill>
            </a:endParaRPr>
          </a:p>
        </p:txBody>
      </p:sp>
      <p:grpSp>
        <p:nvGrpSpPr>
          <p:cNvPr id="17" name="Group 16">
            <a:extLst>
              <a:ext uri="{FF2B5EF4-FFF2-40B4-BE49-F238E27FC236}">
                <a16:creationId xmlns:a16="http://schemas.microsoft.com/office/drawing/2014/main" id="{E9818C36-6C8E-42EE-AE0E-FD9363CC7597}"/>
              </a:ext>
            </a:extLst>
          </p:cNvPr>
          <p:cNvGrpSpPr/>
          <p:nvPr/>
        </p:nvGrpSpPr>
        <p:grpSpPr>
          <a:xfrm>
            <a:off x="651133" y="267841"/>
            <a:ext cx="11697076" cy="6733720"/>
            <a:chOff x="833437" y="1175643"/>
            <a:chExt cx="9445680" cy="5486736"/>
          </a:xfrm>
        </p:grpSpPr>
        <p:pic>
          <p:nvPicPr>
            <p:cNvPr id="4" name="Picture 3" descr="Chart, line chart&#10;&#10;Description automatically generated">
              <a:extLst>
                <a:ext uri="{FF2B5EF4-FFF2-40B4-BE49-F238E27FC236}">
                  <a16:creationId xmlns:a16="http://schemas.microsoft.com/office/drawing/2014/main" id="{51A93C71-0A6A-4431-908D-D2A6EC19A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37" y="1175643"/>
              <a:ext cx="9445680" cy="5486736"/>
            </a:xfrm>
            <a:prstGeom prst="rect">
              <a:avLst/>
            </a:prstGeom>
            <a:solidFill>
              <a:schemeClr val="bg1"/>
            </a:solidFill>
          </p:spPr>
        </p:pic>
        <p:grpSp>
          <p:nvGrpSpPr>
            <p:cNvPr id="16" name="Group 15">
              <a:extLst>
                <a:ext uri="{FF2B5EF4-FFF2-40B4-BE49-F238E27FC236}">
                  <a16:creationId xmlns:a16="http://schemas.microsoft.com/office/drawing/2014/main" id="{95331170-0181-43C7-AA40-B75BF010DD4A}"/>
                </a:ext>
              </a:extLst>
            </p:cNvPr>
            <p:cNvGrpSpPr/>
            <p:nvPr/>
          </p:nvGrpSpPr>
          <p:grpSpPr>
            <a:xfrm>
              <a:off x="1811905" y="3151545"/>
              <a:ext cx="2421958" cy="758426"/>
              <a:chOff x="1811905" y="3133752"/>
              <a:chExt cx="2421958" cy="758426"/>
            </a:xfrm>
          </p:grpSpPr>
          <p:sp>
            <p:nvSpPr>
              <p:cNvPr id="6" name="Rectangle 5">
                <a:extLst>
                  <a:ext uri="{FF2B5EF4-FFF2-40B4-BE49-F238E27FC236}">
                    <a16:creationId xmlns:a16="http://schemas.microsoft.com/office/drawing/2014/main" id="{748AB5C8-3B3A-4F0A-8522-348C0E6B856B}"/>
                  </a:ext>
                </a:extLst>
              </p:cNvPr>
              <p:cNvSpPr/>
              <p:nvPr/>
            </p:nvSpPr>
            <p:spPr>
              <a:xfrm>
                <a:off x="1889579" y="3133752"/>
                <a:ext cx="2264228" cy="758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C7F33847-F625-4A47-ADA2-E0783D5F6664}"/>
                  </a:ext>
                </a:extLst>
              </p:cNvPr>
              <p:cNvCxnSpPr>
                <a:cxnSpLocks/>
              </p:cNvCxnSpPr>
              <p:nvPr/>
            </p:nvCxnSpPr>
            <p:spPr>
              <a:xfrm flipH="1">
                <a:off x="1814286" y="3776663"/>
                <a:ext cx="2419577" cy="0"/>
              </a:xfrm>
              <a:prstGeom prst="line">
                <a:avLst/>
              </a:prstGeom>
              <a:ln w="127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520D65-35E7-489C-A843-F1FAC2AE8137}"/>
                  </a:ext>
                </a:extLst>
              </p:cNvPr>
              <p:cNvCxnSpPr>
                <a:cxnSpLocks/>
              </p:cNvCxnSpPr>
              <p:nvPr/>
            </p:nvCxnSpPr>
            <p:spPr>
              <a:xfrm flipH="1">
                <a:off x="1811905" y="3374231"/>
                <a:ext cx="2419577" cy="0"/>
              </a:xfrm>
              <a:prstGeom prst="line">
                <a:avLst/>
              </a:prstGeom>
              <a:ln w="12700">
                <a:solidFill>
                  <a:srgbClr val="D9D9D9"/>
                </a:solidFill>
              </a:ln>
            </p:spPr>
            <p:style>
              <a:lnRef idx="1">
                <a:schemeClr val="accent1"/>
              </a:lnRef>
              <a:fillRef idx="0">
                <a:schemeClr val="accent1"/>
              </a:fillRef>
              <a:effectRef idx="0">
                <a:schemeClr val="accent1"/>
              </a:effectRef>
              <a:fontRef idx="minor">
                <a:schemeClr val="tx1"/>
              </a:fontRef>
            </p:style>
          </p:cxnSp>
        </p:grpSp>
      </p:grpSp>
      <p:sp>
        <p:nvSpPr>
          <p:cNvPr id="10" name="TextBox 9">
            <a:extLst>
              <a:ext uri="{FF2B5EF4-FFF2-40B4-BE49-F238E27FC236}">
                <a16:creationId xmlns:a16="http://schemas.microsoft.com/office/drawing/2014/main" id="{B49FD657-98D4-4EE1-939F-C6860B9AE7AD}"/>
              </a:ext>
            </a:extLst>
          </p:cNvPr>
          <p:cNvSpPr txBox="1"/>
          <p:nvPr/>
        </p:nvSpPr>
        <p:spPr>
          <a:xfrm>
            <a:off x="8029937" y="2511877"/>
            <a:ext cx="4020225" cy="1292662"/>
          </a:xfrm>
          <a:prstGeom prst="rect">
            <a:avLst/>
          </a:prstGeom>
          <a:solidFill>
            <a:schemeClr val="bg1">
              <a:lumMod val="95000"/>
            </a:schemeClr>
          </a:solidFill>
          <a:ln w="38100">
            <a:noFill/>
          </a:ln>
          <a:effectLst>
            <a:outerShdw blurRad="63500" dist="38100" dir="2700000" algn="tl" rotWithShape="0">
              <a:prstClr val="black">
                <a:alpha val="40000"/>
              </a:prstClr>
            </a:outerShdw>
          </a:effectLst>
        </p:spPr>
        <p:txBody>
          <a:bodyPr wrap="square" lIns="274320" tIns="182880" rIns="274320" bIns="18288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Gotham Book" pitchFamily="50" charset="0"/>
                <a:ea typeface="HGGothicE"/>
                <a:cs typeface="Arial" panose="020B0604020202020204" pitchFamily="34" charset="0"/>
              </a:rPr>
              <a:t>Fatalities of </a:t>
            </a:r>
            <a:r>
              <a:rPr kumimoji="0" lang="en-US" sz="2000" b="0" i="0" u="none" strike="noStrike" kern="1200" cap="none" spc="0" normalizeH="0" baseline="0" noProof="0">
                <a:ln>
                  <a:noFill/>
                </a:ln>
                <a:solidFill>
                  <a:srgbClr val="006767"/>
                </a:solidFill>
                <a:effectLst/>
                <a:uLnTx/>
                <a:uFillTx/>
                <a:latin typeface="Gotham Bold" pitchFamily="50" charset="0"/>
                <a:ea typeface="HGGothicE"/>
                <a:cs typeface="Arial" panose="020B0604020202020204" pitchFamily="34" charset="0"/>
              </a:rPr>
              <a:t>pedestrians</a:t>
            </a:r>
            <a:r>
              <a:rPr kumimoji="0" lang="en-US" sz="2000" b="0" i="0" u="none" strike="noStrike" kern="1200" cap="none" spc="0" normalizeH="0" baseline="0" noProof="0">
                <a:ln>
                  <a:noFill/>
                </a:ln>
                <a:effectLst/>
                <a:uLnTx/>
                <a:uFillTx/>
                <a:latin typeface="Gotham Book" pitchFamily="50" charset="0"/>
                <a:ea typeface="HGGothicE"/>
                <a:cs typeface="Arial" panose="020B0604020202020204" pitchFamily="34" charset="0"/>
              </a:rPr>
              <a:t> and </a:t>
            </a:r>
            <a:r>
              <a:rPr kumimoji="0" lang="en-US" sz="2000" b="0" i="0" u="none" strike="noStrike" kern="1200" cap="none" spc="0" normalizeH="0" baseline="0" noProof="0">
                <a:ln>
                  <a:noFill/>
                </a:ln>
                <a:solidFill>
                  <a:srgbClr val="E66E50"/>
                </a:solidFill>
                <a:effectLst/>
                <a:uLnTx/>
                <a:uFillTx/>
                <a:latin typeface="Gotham Bold" pitchFamily="50" charset="0"/>
                <a:ea typeface="HGGothicE"/>
                <a:cs typeface="Arial" panose="020B0604020202020204" pitchFamily="34" charset="0"/>
              </a:rPr>
              <a:t>bicyclists</a:t>
            </a:r>
            <a:r>
              <a:rPr kumimoji="0" lang="en-US" sz="2000" b="0" i="0" u="none" strike="noStrike" kern="1200" cap="none" spc="0" normalizeH="0" baseline="0" noProof="0">
                <a:ln>
                  <a:noFill/>
                </a:ln>
                <a:solidFill>
                  <a:srgbClr val="E66E50"/>
                </a:solidFill>
                <a:effectLst/>
                <a:uLnTx/>
                <a:uFillTx/>
                <a:latin typeface="Gotham Book" pitchFamily="50" charset="0"/>
                <a:ea typeface="HGGothicE"/>
                <a:cs typeface="Arial" panose="020B0604020202020204" pitchFamily="34" charset="0"/>
              </a:rPr>
              <a:t> </a:t>
            </a:r>
            <a:r>
              <a:rPr kumimoji="0" lang="en-US" sz="2000" b="0" i="0" u="none" strike="noStrike" kern="1200" cap="none" spc="0" normalizeH="0" baseline="0" noProof="0">
                <a:ln>
                  <a:noFill/>
                </a:ln>
                <a:effectLst/>
                <a:uLnTx/>
                <a:uFillTx/>
                <a:latin typeface="Gotham Book" pitchFamily="50" charset="0"/>
                <a:ea typeface="HGGothicE"/>
                <a:cs typeface="Arial" panose="020B0604020202020204" pitchFamily="34" charset="0"/>
              </a:rPr>
              <a:t>have been </a:t>
            </a:r>
            <a:r>
              <a:rPr kumimoji="0" lang="en-US" sz="2000" i="0" u="none" strike="noStrike" kern="1200" cap="none" spc="0" normalizeH="0" baseline="0" noProof="0">
                <a:ln>
                  <a:noFill/>
                </a:ln>
                <a:effectLst/>
                <a:uLnTx/>
                <a:uFillTx/>
                <a:latin typeface="Gotham Bold" pitchFamily="50" charset="0"/>
                <a:ea typeface="HGGothicE"/>
                <a:cs typeface="Arial" panose="020B0604020202020204" pitchFamily="34" charset="0"/>
              </a:rPr>
              <a:t>increasing even greater</a:t>
            </a:r>
            <a:endParaRPr kumimoji="0" lang="en-US" sz="2000" i="0" u="none" strike="noStrike" kern="1200" cap="none" spc="0" normalizeH="0" baseline="0" noProof="0">
              <a:ln>
                <a:noFill/>
              </a:ln>
              <a:effectLst/>
              <a:uLnTx/>
              <a:uFillTx/>
              <a:latin typeface="Gotham Bold" pitchFamily="50" charset="0"/>
              <a:cs typeface="Arial" panose="020B0604020202020204" pitchFamily="34" charset="0"/>
            </a:endParaRPr>
          </a:p>
        </p:txBody>
      </p:sp>
      <p:sp>
        <p:nvSpPr>
          <p:cNvPr id="8" name="TextBox 7">
            <a:extLst>
              <a:ext uri="{FF2B5EF4-FFF2-40B4-BE49-F238E27FC236}">
                <a16:creationId xmlns:a16="http://schemas.microsoft.com/office/drawing/2014/main" id="{640E81E7-8B24-4947-B0E6-A76424613D7B}"/>
              </a:ext>
            </a:extLst>
          </p:cNvPr>
          <p:cNvSpPr txBox="1"/>
          <p:nvPr/>
        </p:nvSpPr>
        <p:spPr>
          <a:xfrm>
            <a:off x="-2147104" y="6476461"/>
            <a:ext cx="4294208" cy="18466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Source: US DOT</a:t>
            </a:r>
          </a:p>
        </p:txBody>
      </p:sp>
    </p:spTree>
    <p:extLst>
      <p:ext uri="{BB962C8B-B14F-4D97-AF65-F5344CB8AC3E}">
        <p14:creationId xmlns:p14="http://schemas.microsoft.com/office/powerpoint/2010/main" val="1467797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sit the most walkable cities in the United States">
            <a:extLst>
              <a:ext uri="{FF2B5EF4-FFF2-40B4-BE49-F238E27FC236}">
                <a16:creationId xmlns:a16="http://schemas.microsoft.com/office/drawing/2014/main" id="{D43389A4-980A-6C4E-19D9-6A6247D064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495"/>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9AC3AD-9E8A-2391-04EF-5CBAC670CFF9}"/>
              </a:ext>
            </a:extLst>
          </p:cNvPr>
          <p:cNvSpPr txBox="1">
            <a:spLocks/>
          </p:cNvSpPr>
          <p:nvPr/>
        </p:nvSpPr>
        <p:spPr>
          <a:xfrm>
            <a:off x="1909011" y="336550"/>
            <a:ext cx="10073439" cy="1555750"/>
          </a:xfrm>
          <a:prstGeom prst="rect">
            <a:avLst/>
          </a:prstGeom>
          <a:solidFill>
            <a:schemeClr val="bg1">
              <a:alpha val="85000"/>
            </a:schemeClr>
          </a:solidFill>
          <a:effectLst>
            <a:outerShdw blurRad="50800" dist="38100" dir="2700000" algn="tl" rotWithShape="0">
              <a:prstClr val="black">
                <a:alpha val="40000"/>
              </a:prstClr>
            </a:outerShdw>
          </a:effectLst>
        </p:spPr>
        <p:txBody>
          <a:bodyPr lIns="274320" tIns="91440" rIns="274320" bIns="91440">
            <a:normAutofit/>
          </a:bodyPr>
          <a:lstStyle>
            <a:lvl1pPr algn="ctr" defTabSz="914400" rtl="0" eaLnBrk="1" latinLnBrk="0" hangingPunct="1">
              <a:lnSpc>
                <a:spcPct val="90000"/>
              </a:lnSpc>
              <a:spcBef>
                <a:spcPct val="0"/>
              </a:spcBef>
              <a:buNone/>
              <a:defRPr sz="4400" kern="1200">
                <a:solidFill>
                  <a:srgbClr val="003478"/>
                </a:solidFill>
                <a:latin typeface="+mj-lt"/>
                <a:ea typeface="+mj-ea"/>
                <a:cs typeface="+mj-cs"/>
              </a:defRPr>
            </a:lvl1pPr>
          </a:lstStyle>
          <a:p>
            <a:pPr algn="r"/>
            <a:r>
              <a:rPr lang="en-US"/>
              <a:t>We know what safe streets look like; </a:t>
            </a:r>
            <a:br>
              <a:rPr lang="en-US"/>
            </a:br>
            <a:r>
              <a:rPr lang="en-US"/>
              <a:t>but how do we get there?</a:t>
            </a:r>
            <a:endParaRPr lang="en-US" dirty="0"/>
          </a:p>
        </p:txBody>
      </p:sp>
    </p:spTree>
    <p:extLst>
      <p:ext uri="{BB962C8B-B14F-4D97-AF65-F5344CB8AC3E}">
        <p14:creationId xmlns:p14="http://schemas.microsoft.com/office/powerpoint/2010/main" val="125400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B99388C-BB6E-DF16-D883-4860EFD188C3}"/>
              </a:ext>
            </a:extLst>
          </p:cNvPr>
          <p:cNvGrpSpPr/>
          <p:nvPr/>
        </p:nvGrpSpPr>
        <p:grpSpPr>
          <a:xfrm>
            <a:off x="0" y="-2"/>
            <a:ext cx="12192000" cy="6858001"/>
            <a:chOff x="0" y="0"/>
            <a:chExt cx="12192000" cy="3758558"/>
          </a:xfrm>
        </p:grpSpPr>
        <p:sp>
          <p:nvSpPr>
            <p:cNvPr id="3" name="Rectangle 2">
              <a:extLst>
                <a:ext uri="{FF2B5EF4-FFF2-40B4-BE49-F238E27FC236}">
                  <a16:creationId xmlns:a16="http://schemas.microsoft.com/office/drawing/2014/main" id="{A7401A14-918E-7ECD-5999-47706C487085}"/>
                </a:ext>
              </a:extLst>
            </p:cNvPr>
            <p:cNvSpPr/>
            <p:nvPr userDrawn="1"/>
          </p:nvSpPr>
          <p:spPr>
            <a:xfrm>
              <a:off x="0" y="0"/>
              <a:ext cx="12192000" cy="1193379"/>
            </a:xfrm>
            <a:prstGeom prst="rect">
              <a:avLst/>
            </a:prstGeom>
            <a:solidFill>
              <a:srgbClr val="003C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6E51331-5EF1-0903-4877-B10EF9D4041B}"/>
                </a:ext>
              </a:extLst>
            </p:cNvPr>
            <p:cNvSpPr/>
            <p:nvPr userDrawn="1"/>
          </p:nvSpPr>
          <p:spPr>
            <a:xfrm>
              <a:off x="0" y="1193379"/>
              <a:ext cx="12192000" cy="2565179"/>
            </a:xfrm>
            <a:prstGeom prst="rect">
              <a:avLst/>
            </a:prstGeom>
            <a:gradFill>
              <a:gsLst>
                <a:gs pos="0">
                  <a:srgbClr val="003C47"/>
                </a:gs>
                <a:gs pos="100000">
                  <a:srgbClr val="003C47">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8BD9BC84-3258-36FA-C43F-0F1BF0E40BA5}"/>
              </a:ext>
            </a:extLst>
          </p:cNvPr>
          <p:cNvSpPr/>
          <p:nvPr/>
        </p:nvSpPr>
        <p:spPr>
          <a:xfrm>
            <a:off x="1" y="-2"/>
            <a:ext cx="12192000" cy="6858002"/>
          </a:xfrm>
          <a:prstGeom prst="rect">
            <a:avLst/>
          </a:prstGeom>
          <a:solidFill>
            <a:srgbClr val="003C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F5F6A4-72E6-4930-9480-2959D0AF918B}"/>
              </a:ext>
              <a:ext uri="{C183D7F6-B498-43B3-948B-1728B52AA6E4}">
                <adec:decorative xmlns:adec="http://schemas.microsoft.com/office/drawing/2017/decorative" val="1"/>
              </a:ext>
            </a:extLst>
          </p:cNvPr>
          <p:cNvSpPr/>
          <p:nvPr/>
        </p:nvSpPr>
        <p:spPr>
          <a:xfrm>
            <a:off x="833438" y="426719"/>
            <a:ext cx="2749868" cy="90219"/>
          </a:xfrm>
          <a:prstGeom prst="rect">
            <a:avLst/>
          </a:prstGeom>
          <a:solidFill>
            <a:srgbClr val="DF8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0" name="Title 3">
            <a:extLst>
              <a:ext uri="{FF2B5EF4-FFF2-40B4-BE49-F238E27FC236}">
                <a16:creationId xmlns:a16="http://schemas.microsoft.com/office/drawing/2014/main" id="{AC9CBEF5-11D7-44CC-9D0D-C6DF8F9BA9BA}"/>
              </a:ext>
            </a:extLst>
          </p:cNvPr>
          <p:cNvSpPr>
            <a:spLocks noGrp="1"/>
          </p:cNvSpPr>
          <p:nvPr>
            <p:ph type="title"/>
          </p:nvPr>
        </p:nvSpPr>
        <p:spPr/>
        <p:txBody>
          <a:bodyPr>
            <a:normAutofit fontScale="90000"/>
          </a:bodyPr>
          <a:lstStyle/>
          <a:p>
            <a:r>
              <a:rPr lang="en-US" dirty="0">
                <a:latin typeface="Arial Nova" panose="020B0504020202020204" pitchFamily="34" charset="0"/>
              </a:rPr>
              <a:t>FHWA is leading the shift – to the safe system approach</a:t>
            </a:r>
          </a:p>
        </p:txBody>
      </p:sp>
      <p:sp>
        <p:nvSpPr>
          <p:cNvPr id="30" name="Content Placeholder 9">
            <a:extLst>
              <a:ext uri="{FF2B5EF4-FFF2-40B4-BE49-F238E27FC236}">
                <a16:creationId xmlns:a16="http://schemas.microsoft.com/office/drawing/2014/main" id="{1997E481-EB5A-4160-9211-0BA7754B04BB}"/>
              </a:ext>
            </a:extLst>
          </p:cNvPr>
          <p:cNvSpPr txBox="1">
            <a:spLocks/>
          </p:cNvSpPr>
          <p:nvPr/>
        </p:nvSpPr>
        <p:spPr>
          <a:xfrm>
            <a:off x="833438" y="1355805"/>
            <a:ext cx="9612086" cy="109469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E4F0EF"/>
                </a:solidFill>
                <a:effectLst/>
                <a:uLnTx/>
                <a:uFillTx/>
                <a:latin typeface="Arial" panose="020B0604020202020204"/>
                <a:ea typeface="+mn-ea"/>
                <a:cs typeface="+mn-cs"/>
              </a:rPr>
              <a:t>The </a:t>
            </a:r>
            <a:r>
              <a:rPr kumimoji="0" lang="en-US" sz="3600" b="1" i="0" u="none" strike="noStrike" kern="1200" cap="none" spc="0" normalizeH="0" baseline="0" noProof="0" dirty="0">
                <a:ln>
                  <a:noFill/>
                </a:ln>
                <a:solidFill>
                  <a:srgbClr val="E4F0EF"/>
                </a:solidFill>
                <a:effectLst/>
                <a:uLnTx/>
                <a:uFillTx/>
                <a:latin typeface="Arial" panose="020B0604020202020204"/>
                <a:ea typeface="+mn-ea"/>
                <a:cs typeface="+mn-cs"/>
              </a:rPr>
              <a:t>Safe System Approach </a:t>
            </a:r>
            <a:r>
              <a:rPr kumimoji="0" lang="en-US" sz="3600" b="0" i="0" u="none" strike="noStrike" kern="1200" cap="none" spc="0" normalizeH="0" baseline="0" noProof="0" dirty="0">
                <a:ln>
                  <a:noFill/>
                </a:ln>
                <a:solidFill>
                  <a:srgbClr val="E4F0EF"/>
                </a:solidFill>
                <a:effectLst/>
                <a:uLnTx/>
                <a:uFillTx/>
                <a:latin typeface="Arial" panose="020B0604020202020204"/>
                <a:ea typeface="+mn-ea"/>
                <a:cs typeface="+mn-cs"/>
              </a:rPr>
              <a:t>aims to eliminate fatal and serious injuries for all road users by:</a:t>
            </a:r>
          </a:p>
        </p:txBody>
      </p:sp>
      <p:sp>
        <p:nvSpPr>
          <p:cNvPr id="9" name="Freeform: Shape 8" descr="&quot;  &quot;">
            <a:extLst>
              <a:ext uri="{FF2B5EF4-FFF2-40B4-BE49-F238E27FC236}">
                <a16:creationId xmlns:a16="http://schemas.microsoft.com/office/drawing/2014/main" id="{A7B550AF-03FB-4B08-8F79-9627161E4D4C}"/>
              </a:ext>
            </a:extLst>
          </p:cNvPr>
          <p:cNvSpPr/>
          <p:nvPr/>
        </p:nvSpPr>
        <p:spPr>
          <a:xfrm>
            <a:off x="974952" y="2795679"/>
            <a:ext cx="984957" cy="865013"/>
          </a:xfrm>
          <a:custGeom>
            <a:avLst/>
            <a:gdLst>
              <a:gd name="connsiteX0" fmla="*/ 354948 w 624025"/>
              <a:gd name="connsiteY0" fmla="*/ 24637 h 548034"/>
              <a:gd name="connsiteX1" fmla="*/ 268807 w 624025"/>
              <a:gd name="connsiteY1" fmla="*/ 24637 h 548034"/>
              <a:gd name="connsiteX2" fmla="*/ 6718 w 624025"/>
              <a:gd name="connsiteY2" fmla="*/ 474378 h 548034"/>
              <a:gd name="connsiteX3" fmla="*/ 49788 w 624025"/>
              <a:gd name="connsiteY3" fmla="*/ 548034 h 548034"/>
              <a:gd name="connsiteX4" fmla="*/ 574278 w 624025"/>
              <a:gd name="connsiteY4" fmla="*/ 548034 h 548034"/>
              <a:gd name="connsiteX5" fmla="*/ 617349 w 624025"/>
              <a:gd name="connsiteY5" fmla="*/ 474378 h 548034"/>
              <a:gd name="connsiteX6" fmla="*/ 354948 w 624025"/>
              <a:gd name="connsiteY6" fmla="*/ 24637 h 548034"/>
              <a:gd name="connsiteX7" fmla="*/ 342620 w 624025"/>
              <a:gd name="connsiteY7" fmla="*/ 471023 h 548034"/>
              <a:gd name="connsiteX8" fmla="*/ 281135 w 624025"/>
              <a:gd name="connsiteY8" fmla="*/ 471023 h 548034"/>
              <a:gd name="connsiteX9" fmla="*/ 281135 w 624025"/>
              <a:gd name="connsiteY9" fmla="*/ 410163 h 548034"/>
              <a:gd name="connsiteX10" fmla="*/ 342620 w 624025"/>
              <a:gd name="connsiteY10" fmla="*/ 410163 h 548034"/>
              <a:gd name="connsiteX11" fmla="*/ 342620 w 624025"/>
              <a:gd name="connsiteY11" fmla="*/ 471023 h 548034"/>
              <a:gd name="connsiteX12" fmla="*/ 342620 w 624025"/>
              <a:gd name="connsiteY12" fmla="*/ 339159 h 548034"/>
              <a:gd name="connsiteX13" fmla="*/ 281135 w 624025"/>
              <a:gd name="connsiteY13" fmla="*/ 339159 h 548034"/>
              <a:gd name="connsiteX14" fmla="*/ 281135 w 624025"/>
              <a:gd name="connsiteY14" fmla="*/ 128177 h 548034"/>
              <a:gd name="connsiteX15" fmla="*/ 342620 w 624025"/>
              <a:gd name="connsiteY15" fmla="*/ 128177 h 548034"/>
              <a:gd name="connsiteX16" fmla="*/ 342620 w 624025"/>
              <a:gd name="connsiteY16" fmla="*/ 339159 h 54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4025" h="548034">
                <a:moveTo>
                  <a:pt x="354948" y="24637"/>
                </a:moveTo>
                <a:cubicBezTo>
                  <a:pt x="335909" y="-8212"/>
                  <a:pt x="287923" y="-8212"/>
                  <a:pt x="268807" y="24637"/>
                </a:cubicBezTo>
                <a:lnTo>
                  <a:pt x="6718" y="474378"/>
                </a:lnTo>
                <a:cubicBezTo>
                  <a:pt x="-12320" y="506993"/>
                  <a:pt x="11322" y="548034"/>
                  <a:pt x="49788" y="548034"/>
                </a:cubicBezTo>
                <a:lnTo>
                  <a:pt x="574278" y="548034"/>
                </a:lnTo>
                <a:cubicBezTo>
                  <a:pt x="612433" y="548034"/>
                  <a:pt x="636387" y="506915"/>
                  <a:pt x="617349" y="474378"/>
                </a:cubicBezTo>
                <a:lnTo>
                  <a:pt x="354948" y="24637"/>
                </a:lnTo>
                <a:close/>
                <a:moveTo>
                  <a:pt x="342620" y="471023"/>
                </a:moveTo>
                <a:lnTo>
                  <a:pt x="281135" y="471023"/>
                </a:lnTo>
                <a:lnTo>
                  <a:pt x="281135" y="410163"/>
                </a:lnTo>
                <a:lnTo>
                  <a:pt x="342620" y="410163"/>
                </a:lnTo>
                <a:lnTo>
                  <a:pt x="342620" y="471023"/>
                </a:lnTo>
                <a:close/>
                <a:moveTo>
                  <a:pt x="342620" y="339159"/>
                </a:moveTo>
                <a:lnTo>
                  <a:pt x="281135" y="339159"/>
                </a:lnTo>
                <a:lnTo>
                  <a:pt x="281135" y="128177"/>
                </a:lnTo>
                <a:lnTo>
                  <a:pt x="342620" y="128177"/>
                </a:lnTo>
                <a:lnTo>
                  <a:pt x="342620" y="339159"/>
                </a:lnTo>
                <a:close/>
              </a:path>
            </a:pathLst>
          </a:custGeom>
          <a:solidFill>
            <a:schemeClr val="bg1"/>
          </a:solidFill>
          <a:ln w="77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 name="Content Placeholder 9">
            <a:extLst>
              <a:ext uri="{FF2B5EF4-FFF2-40B4-BE49-F238E27FC236}">
                <a16:creationId xmlns:a16="http://schemas.microsoft.com/office/drawing/2014/main" id="{1997E481-EB5A-4160-9211-0BA7754B04BB}"/>
              </a:ext>
            </a:extLst>
          </p:cNvPr>
          <p:cNvSpPr txBox="1">
            <a:spLocks/>
          </p:cNvSpPr>
          <p:nvPr/>
        </p:nvSpPr>
        <p:spPr>
          <a:xfrm>
            <a:off x="2429282" y="2735744"/>
            <a:ext cx="4591224" cy="11064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E4F0EF"/>
                </a:solidFill>
                <a:effectLst/>
                <a:uLnTx/>
                <a:uFillTx/>
                <a:latin typeface="Arial" panose="020B0604020202020204"/>
                <a:ea typeface="+mn-ea"/>
                <a:cs typeface="+mn-cs"/>
              </a:rPr>
              <a:t>Accommodating human mistakes</a:t>
            </a:r>
          </a:p>
        </p:txBody>
      </p:sp>
      <p:pic>
        <p:nvPicPr>
          <p:cNvPr id="24" name="Graphic 23" descr="&quot;  &quot;">
            <a:extLst>
              <a:ext uri="{FF2B5EF4-FFF2-40B4-BE49-F238E27FC236}">
                <a16:creationId xmlns:a16="http://schemas.microsoft.com/office/drawing/2014/main" id="{20F187D8-BA2E-4FEF-A80B-9272908C8C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515" y="4369097"/>
            <a:ext cx="827829" cy="827829"/>
          </a:xfrm>
          <a:prstGeom prst="rect">
            <a:avLst/>
          </a:prstGeom>
        </p:spPr>
      </p:pic>
      <p:sp>
        <p:nvSpPr>
          <p:cNvPr id="12" name="Content Placeholder 9">
            <a:extLst>
              <a:ext uri="{FF2B5EF4-FFF2-40B4-BE49-F238E27FC236}">
                <a16:creationId xmlns:a16="http://schemas.microsoft.com/office/drawing/2014/main" id="{1997E481-EB5A-4160-9211-0BA7754B04BB}"/>
              </a:ext>
            </a:extLst>
          </p:cNvPr>
          <p:cNvSpPr txBox="1">
            <a:spLocks/>
          </p:cNvSpPr>
          <p:nvPr/>
        </p:nvSpPr>
        <p:spPr>
          <a:xfrm>
            <a:off x="2429282" y="4229799"/>
            <a:ext cx="6876288" cy="11064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E4F0EF"/>
                </a:solidFill>
                <a:effectLst/>
                <a:uLnTx/>
                <a:uFillTx/>
                <a:latin typeface="Arial" panose="020B0604020202020204"/>
                <a:ea typeface="+mn-ea"/>
                <a:cs typeface="+mn-cs"/>
              </a:rPr>
              <a:t>Keeping impacts on the human body at tolerable levels</a:t>
            </a:r>
          </a:p>
        </p:txBody>
      </p:sp>
      <p:pic>
        <p:nvPicPr>
          <p:cNvPr id="6" name="Graphic 5" descr="This is a circular diagram. On the circumference is a band with six safe system principles: Death and serious injury is unacceptable; Humans make mistakes; Humans are vulnerable, responsibility is shared; safety is proactive; and redundancy is crucial. Inside this, the circle is divided into five sections with logos representing each section: Safe vehicles, safe speeds, safe roads, post-crash care, and safe road users.">
            <a:extLst>
              <a:ext uri="{FF2B5EF4-FFF2-40B4-BE49-F238E27FC236}">
                <a16:creationId xmlns:a16="http://schemas.microsoft.com/office/drawing/2014/main" id="{BE6FA2D4-4D13-43FD-2E97-55DA468CDB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48539" y="2841190"/>
            <a:ext cx="2420319" cy="2420319"/>
          </a:xfrm>
          <a:prstGeom prst="rect">
            <a:avLst/>
          </a:prstGeom>
        </p:spPr>
      </p:pic>
      <p:sp>
        <p:nvSpPr>
          <p:cNvPr id="7" name="Content Placeholder 9">
            <a:extLst>
              <a:ext uri="{FF2B5EF4-FFF2-40B4-BE49-F238E27FC236}">
                <a16:creationId xmlns:a16="http://schemas.microsoft.com/office/drawing/2014/main" id="{99FB3FAF-B881-F0BF-E476-C9C39D5A9D8C}"/>
              </a:ext>
            </a:extLst>
          </p:cNvPr>
          <p:cNvSpPr txBox="1">
            <a:spLocks/>
          </p:cNvSpPr>
          <p:nvPr/>
        </p:nvSpPr>
        <p:spPr>
          <a:xfrm>
            <a:off x="1053515" y="5621465"/>
            <a:ext cx="9612086" cy="89579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E4F0EF"/>
                </a:solidFill>
                <a:effectLst/>
                <a:uLnTx/>
                <a:uFillTx/>
                <a:latin typeface="Arial" panose="020B0604020202020204"/>
                <a:ea typeface="+mn-ea"/>
                <a:cs typeface="+mn-cs"/>
              </a:rPr>
              <a:t>Moving towards a </a:t>
            </a:r>
            <a:r>
              <a:rPr kumimoji="0" lang="en-US" sz="3600" b="1" i="0" u="none" strike="noStrike" kern="1200" cap="none" spc="0" normalizeH="0" baseline="0" noProof="0" dirty="0">
                <a:ln>
                  <a:noFill/>
                </a:ln>
                <a:solidFill>
                  <a:srgbClr val="E4F0EF"/>
                </a:solidFill>
                <a:effectLst/>
                <a:uLnTx/>
                <a:uFillTx/>
                <a:latin typeface="Arial" panose="020B0604020202020204"/>
                <a:ea typeface="+mn-ea"/>
                <a:cs typeface="+mn-cs"/>
              </a:rPr>
              <a:t>Traffic Safety Culture</a:t>
            </a:r>
            <a:endParaRPr kumimoji="0" lang="en-US" sz="3600" b="0" i="0" u="none" strike="noStrike" kern="1200" cap="none" spc="0" normalizeH="0" baseline="0" noProof="0" dirty="0">
              <a:ln>
                <a:noFill/>
              </a:ln>
              <a:solidFill>
                <a:srgbClr val="E4F0EF"/>
              </a:solidFill>
              <a:effectLst/>
              <a:uLnTx/>
              <a:uFillTx/>
              <a:latin typeface="Arial" panose="020B0604020202020204"/>
              <a:ea typeface="+mn-ea"/>
              <a:cs typeface="+mn-cs"/>
            </a:endParaRPr>
          </a:p>
        </p:txBody>
      </p:sp>
    </p:spTree>
    <p:extLst>
      <p:ext uri="{BB962C8B-B14F-4D97-AF65-F5344CB8AC3E}">
        <p14:creationId xmlns:p14="http://schemas.microsoft.com/office/powerpoint/2010/main" val="633570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5" descr="DSC00160">
            <a:extLst>
              <a:ext uri="{FF2B5EF4-FFF2-40B4-BE49-F238E27FC236}">
                <a16:creationId xmlns:a16="http://schemas.microsoft.com/office/drawing/2014/main" id="{5DDE852C-C63E-1257-4877-10F420E3531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9291"/>
          <a:stretch>
            <a:fillRect/>
          </a:stretch>
        </p:blipFill>
        <p:spPr bwMode="auto">
          <a:xfrm>
            <a:off x="20" y="1282"/>
            <a:ext cx="12191980" cy="6856718"/>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693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in a suit speaking to a group of people&#10;&#10;AI-generated content may be incorrect.">
            <a:extLst>
              <a:ext uri="{FF2B5EF4-FFF2-40B4-BE49-F238E27FC236}">
                <a16:creationId xmlns:a16="http://schemas.microsoft.com/office/drawing/2014/main" id="{BD36A06D-C129-6336-67D4-BE823348E94C}"/>
              </a:ext>
            </a:extLst>
          </p:cNvPr>
          <p:cNvPicPr>
            <a:picLocks noChangeAspect="1"/>
          </p:cNvPicPr>
          <p:nvPr/>
        </p:nvPicPr>
        <p:blipFill>
          <a:blip r:embed="rId2"/>
          <a:srcRect b="15370"/>
          <a:stretch>
            <a:fillRect/>
          </a:stretch>
        </p:blipFill>
        <p:spPr>
          <a:xfrm>
            <a:off x="-4743" y="-7619"/>
            <a:ext cx="12191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6D2B9E7B-7F06-4B3D-5A37-839A4409CBEF}"/>
              </a:ext>
            </a:extLst>
          </p:cNvPr>
          <p:cNvSpPr/>
          <p:nvPr/>
        </p:nvSpPr>
        <p:spPr>
          <a:xfrm>
            <a:off x="3086100" y="3076575"/>
            <a:ext cx="885825" cy="890588"/>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5825" h="890588">
                <a:moveTo>
                  <a:pt x="4763" y="762000"/>
                </a:moveTo>
                <a:lnTo>
                  <a:pt x="0" y="561975"/>
                </a:lnTo>
                <a:lnTo>
                  <a:pt x="19050" y="481013"/>
                </a:lnTo>
                <a:lnTo>
                  <a:pt x="119063" y="361950"/>
                </a:lnTo>
                <a:lnTo>
                  <a:pt x="228600" y="200025"/>
                </a:lnTo>
                <a:lnTo>
                  <a:pt x="319088" y="104775"/>
                </a:lnTo>
                <a:lnTo>
                  <a:pt x="419100" y="42863"/>
                </a:lnTo>
                <a:lnTo>
                  <a:pt x="685800" y="0"/>
                </a:lnTo>
                <a:lnTo>
                  <a:pt x="857250" y="0"/>
                </a:lnTo>
                <a:lnTo>
                  <a:pt x="885825" y="581025"/>
                </a:lnTo>
                <a:lnTo>
                  <a:pt x="842963" y="657225"/>
                </a:lnTo>
                <a:lnTo>
                  <a:pt x="742950" y="790575"/>
                </a:lnTo>
                <a:lnTo>
                  <a:pt x="681038" y="842963"/>
                </a:lnTo>
                <a:lnTo>
                  <a:pt x="509588" y="881063"/>
                </a:lnTo>
                <a:lnTo>
                  <a:pt x="204788" y="866775"/>
                </a:lnTo>
                <a:lnTo>
                  <a:pt x="14288" y="890588"/>
                </a:lnTo>
                <a:lnTo>
                  <a:pt x="4763" y="762000"/>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BF1B9313-B0AC-0A8C-56AF-17B1EBB48809}"/>
              </a:ext>
            </a:extLst>
          </p:cNvPr>
          <p:cNvSpPr/>
          <p:nvPr/>
        </p:nvSpPr>
        <p:spPr>
          <a:xfrm rot="11017061">
            <a:off x="1266630" y="1571864"/>
            <a:ext cx="1001945" cy="931617"/>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49968 w 885825"/>
              <a:gd name="connsiteY6" fmla="*/ 2736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803029 h 931617"/>
              <a:gd name="connsiteX1" fmla="*/ 0 w 885825"/>
              <a:gd name="connsiteY1" fmla="*/ 603004 h 931617"/>
              <a:gd name="connsiteX2" fmla="*/ 19050 w 885825"/>
              <a:gd name="connsiteY2" fmla="*/ 522042 h 931617"/>
              <a:gd name="connsiteX3" fmla="*/ 119063 w 885825"/>
              <a:gd name="connsiteY3" fmla="*/ 402979 h 931617"/>
              <a:gd name="connsiteX4" fmla="*/ 231549 w 885825"/>
              <a:gd name="connsiteY4" fmla="*/ 212236 h 931617"/>
              <a:gd name="connsiteX5" fmla="*/ 313134 w 885825"/>
              <a:gd name="connsiteY5" fmla="*/ 127093 h 931617"/>
              <a:gd name="connsiteX6" fmla="*/ 449968 w 885825"/>
              <a:gd name="connsiteY6" fmla="*/ 43765 h 931617"/>
              <a:gd name="connsiteX7" fmla="*/ 730926 w 885825"/>
              <a:gd name="connsiteY7" fmla="*/ 0 h 931617"/>
              <a:gd name="connsiteX8" fmla="*/ 857250 w 885825"/>
              <a:gd name="connsiteY8" fmla="*/ 41029 h 931617"/>
              <a:gd name="connsiteX9" fmla="*/ 885825 w 885825"/>
              <a:gd name="connsiteY9" fmla="*/ 622054 h 931617"/>
              <a:gd name="connsiteX10" fmla="*/ 842963 w 885825"/>
              <a:gd name="connsiteY10" fmla="*/ 698254 h 931617"/>
              <a:gd name="connsiteX11" fmla="*/ 742950 w 885825"/>
              <a:gd name="connsiteY11" fmla="*/ 831604 h 931617"/>
              <a:gd name="connsiteX12" fmla="*/ 681038 w 885825"/>
              <a:gd name="connsiteY12" fmla="*/ 883992 h 931617"/>
              <a:gd name="connsiteX13" fmla="*/ 509588 w 885825"/>
              <a:gd name="connsiteY13" fmla="*/ 922092 h 931617"/>
              <a:gd name="connsiteX14" fmla="*/ 204788 w 885825"/>
              <a:gd name="connsiteY14" fmla="*/ 907804 h 931617"/>
              <a:gd name="connsiteX15" fmla="*/ 14288 w 885825"/>
              <a:gd name="connsiteY15" fmla="*/ 931617 h 931617"/>
              <a:gd name="connsiteX16" fmla="*/ 4763 w 885825"/>
              <a:gd name="connsiteY16" fmla="*/ 803029 h 931617"/>
              <a:gd name="connsiteX0" fmla="*/ 4763 w 955561"/>
              <a:gd name="connsiteY0" fmla="*/ 803029 h 931617"/>
              <a:gd name="connsiteX1" fmla="*/ 0 w 955561"/>
              <a:gd name="connsiteY1" fmla="*/ 603004 h 931617"/>
              <a:gd name="connsiteX2" fmla="*/ 19050 w 955561"/>
              <a:gd name="connsiteY2" fmla="*/ 522042 h 931617"/>
              <a:gd name="connsiteX3" fmla="*/ 119063 w 955561"/>
              <a:gd name="connsiteY3" fmla="*/ 402979 h 931617"/>
              <a:gd name="connsiteX4" fmla="*/ 231549 w 955561"/>
              <a:gd name="connsiteY4" fmla="*/ 212236 h 931617"/>
              <a:gd name="connsiteX5" fmla="*/ 313134 w 955561"/>
              <a:gd name="connsiteY5" fmla="*/ 127093 h 931617"/>
              <a:gd name="connsiteX6" fmla="*/ 449968 w 955561"/>
              <a:gd name="connsiteY6" fmla="*/ 43765 h 931617"/>
              <a:gd name="connsiteX7" fmla="*/ 730926 w 955561"/>
              <a:gd name="connsiteY7" fmla="*/ 0 h 931617"/>
              <a:gd name="connsiteX8" fmla="*/ 955561 w 955561"/>
              <a:gd name="connsiteY8" fmla="*/ 10954 h 931617"/>
              <a:gd name="connsiteX9" fmla="*/ 885825 w 955561"/>
              <a:gd name="connsiteY9" fmla="*/ 622054 h 931617"/>
              <a:gd name="connsiteX10" fmla="*/ 842963 w 955561"/>
              <a:gd name="connsiteY10" fmla="*/ 698254 h 931617"/>
              <a:gd name="connsiteX11" fmla="*/ 742950 w 955561"/>
              <a:gd name="connsiteY11" fmla="*/ 831604 h 931617"/>
              <a:gd name="connsiteX12" fmla="*/ 681038 w 955561"/>
              <a:gd name="connsiteY12" fmla="*/ 883992 h 931617"/>
              <a:gd name="connsiteX13" fmla="*/ 509588 w 955561"/>
              <a:gd name="connsiteY13" fmla="*/ 922092 h 931617"/>
              <a:gd name="connsiteX14" fmla="*/ 204788 w 955561"/>
              <a:gd name="connsiteY14" fmla="*/ 907804 h 931617"/>
              <a:gd name="connsiteX15" fmla="*/ 14288 w 955561"/>
              <a:gd name="connsiteY15" fmla="*/ 931617 h 931617"/>
              <a:gd name="connsiteX16" fmla="*/ 4763 w 955561"/>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842963 w 1001945"/>
              <a:gd name="connsiteY10" fmla="*/ 698254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702454 w 1001945"/>
              <a:gd name="connsiteY12" fmla="*/ 920814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1945" h="931617">
                <a:moveTo>
                  <a:pt x="4763" y="803029"/>
                </a:moveTo>
                <a:lnTo>
                  <a:pt x="0" y="603004"/>
                </a:lnTo>
                <a:lnTo>
                  <a:pt x="19050" y="522042"/>
                </a:lnTo>
                <a:lnTo>
                  <a:pt x="119063" y="402979"/>
                </a:lnTo>
                <a:lnTo>
                  <a:pt x="231549" y="212236"/>
                </a:lnTo>
                <a:lnTo>
                  <a:pt x="313134" y="127093"/>
                </a:lnTo>
                <a:lnTo>
                  <a:pt x="449968" y="43765"/>
                </a:lnTo>
                <a:lnTo>
                  <a:pt x="730926" y="0"/>
                </a:lnTo>
                <a:lnTo>
                  <a:pt x="955561" y="10954"/>
                </a:lnTo>
                <a:lnTo>
                  <a:pt x="1001945" y="571764"/>
                </a:lnTo>
                <a:lnTo>
                  <a:pt x="944580" y="720461"/>
                </a:lnTo>
                <a:lnTo>
                  <a:pt x="811295" y="855915"/>
                </a:lnTo>
                <a:lnTo>
                  <a:pt x="702454" y="920814"/>
                </a:lnTo>
                <a:lnTo>
                  <a:pt x="509588" y="922092"/>
                </a:lnTo>
                <a:lnTo>
                  <a:pt x="204788" y="907804"/>
                </a:lnTo>
                <a:lnTo>
                  <a:pt x="14288" y="931617"/>
                </a:lnTo>
                <a:lnTo>
                  <a:pt x="4763" y="803029"/>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69A606-2742-0149-F7A1-FAFA3F8AAC8D}"/>
              </a:ext>
            </a:extLst>
          </p:cNvPr>
          <p:cNvSpPr/>
          <p:nvPr/>
        </p:nvSpPr>
        <p:spPr>
          <a:xfrm>
            <a:off x="1238236" y="895350"/>
            <a:ext cx="2486039" cy="611210"/>
          </a:xfrm>
          <a:prstGeom prst="rect">
            <a:avLst/>
          </a:prstGeom>
          <a:gradFill flip="none" rotWithShape="1">
            <a:gsLst>
              <a:gs pos="0">
                <a:srgbClr val="CECACA"/>
              </a:gs>
              <a:gs pos="100000">
                <a:srgbClr val="D6D4D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rPr>
              <a:t>Roundabout</a:t>
            </a:r>
            <a:endParaRPr lang="en-US" b="1" dirty="0">
              <a:solidFill>
                <a:schemeClr val="tx2"/>
              </a:solidFill>
            </a:endParaRPr>
          </a:p>
        </p:txBody>
      </p:sp>
      <p:sp>
        <p:nvSpPr>
          <p:cNvPr id="10" name="Oval 9">
            <a:extLst>
              <a:ext uri="{FF2B5EF4-FFF2-40B4-BE49-F238E27FC236}">
                <a16:creationId xmlns:a16="http://schemas.microsoft.com/office/drawing/2014/main" id="{FA0E67BC-BFF9-ABB0-5E6D-ABDE89686AF6}"/>
              </a:ext>
            </a:extLst>
          </p:cNvPr>
          <p:cNvSpPr/>
          <p:nvPr/>
        </p:nvSpPr>
        <p:spPr>
          <a:xfrm>
            <a:off x="1238236" y="3168316"/>
            <a:ext cx="995654" cy="100456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F</a:t>
            </a:r>
          </a:p>
        </p:txBody>
      </p:sp>
      <p:sp>
        <p:nvSpPr>
          <p:cNvPr id="12" name="Oval 11">
            <a:extLst>
              <a:ext uri="{FF2B5EF4-FFF2-40B4-BE49-F238E27FC236}">
                <a16:creationId xmlns:a16="http://schemas.microsoft.com/office/drawing/2014/main" id="{B213F848-218A-344D-664C-A14EABE1150E}"/>
              </a:ext>
            </a:extLst>
          </p:cNvPr>
          <p:cNvSpPr/>
          <p:nvPr/>
        </p:nvSpPr>
        <p:spPr>
          <a:xfrm>
            <a:off x="6233821" y="3065457"/>
            <a:ext cx="995654" cy="1004565"/>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D</a:t>
            </a:r>
          </a:p>
        </p:txBody>
      </p:sp>
    </p:spTree>
    <p:extLst>
      <p:ext uri="{BB962C8B-B14F-4D97-AF65-F5344CB8AC3E}">
        <p14:creationId xmlns:p14="http://schemas.microsoft.com/office/powerpoint/2010/main" val="184469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5">
            <a:extLst>
              <a:ext uri="{FF2B5EF4-FFF2-40B4-BE49-F238E27FC236}">
                <a16:creationId xmlns:a16="http://schemas.microsoft.com/office/drawing/2014/main" id="{7EABDB31-D32F-4D36-B6C4-E81D21943C71}"/>
              </a:ext>
            </a:extLst>
          </p:cNvPr>
          <p:cNvSpPr>
            <a:spLocks noGrp="1"/>
          </p:cNvSpPr>
          <p:nvPr>
            <p:ph type="sldNum" sz="quarter" idx="12"/>
          </p:nvPr>
        </p:nvSpPr>
        <p:spPr>
          <a:xfrm>
            <a:off x="9108312" y="202409"/>
            <a:ext cx="2743200" cy="365125"/>
          </a:xfrm>
        </p:spPr>
        <p:txBody>
          <a:bodyPr/>
          <a:lstStyle/>
          <a:p>
            <a:fld id="{EE68394F-3537-470A-914B-5D0EFFCDDE84}" type="slidenum">
              <a:rPr lang="en-US" sz="1600" smtClean="0">
                <a:latin typeface="Arial" panose="020B0604020202020204" pitchFamily="34" charset="0"/>
                <a:cs typeface="Arial" panose="020B0604020202020204" pitchFamily="34" charset="0"/>
              </a:rPr>
              <a:t>9</a:t>
            </a:fld>
            <a:endParaRPr lang="en-US" sz="1600">
              <a:latin typeface="Arial" panose="020B0604020202020204" pitchFamily="34" charset="0"/>
              <a:cs typeface="Arial" panose="020B0604020202020204" pitchFamily="34" charset="0"/>
            </a:endParaRPr>
          </a:p>
        </p:txBody>
      </p:sp>
      <p:pic>
        <p:nvPicPr>
          <p:cNvPr id="4" name="Picture 3" descr="A person standing in front of a chalkboard&#10;&#10;Description automatically generated with medium confidence">
            <a:extLst>
              <a:ext uri="{FF2B5EF4-FFF2-40B4-BE49-F238E27FC236}">
                <a16:creationId xmlns:a16="http://schemas.microsoft.com/office/drawing/2014/main" id="{AAE634AB-4C0F-3DFF-2233-A6BFF1897E9D}"/>
              </a:ext>
            </a:extLst>
          </p:cNvPr>
          <p:cNvPicPr>
            <a:picLocks noChangeAspect="1"/>
          </p:cNvPicPr>
          <p:nvPr/>
        </p:nvPicPr>
        <p:blipFill rotWithShape="1">
          <a:blip r:embed="rId3"/>
          <a:srcRect t="5782" b="23210"/>
          <a:stretch/>
        </p:blipFill>
        <p:spPr>
          <a:xfrm>
            <a:off x="0" y="0"/>
            <a:ext cx="12192000" cy="5696472"/>
          </a:xfrm>
          <a:prstGeom prst="rect">
            <a:avLst/>
          </a:prstGeom>
        </p:spPr>
      </p:pic>
      <p:sp>
        <p:nvSpPr>
          <p:cNvPr id="5" name="Title 1">
            <a:extLst>
              <a:ext uri="{FF2B5EF4-FFF2-40B4-BE49-F238E27FC236}">
                <a16:creationId xmlns:a16="http://schemas.microsoft.com/office/drawing/2014/main" id="{54C20DCC-4CF8-FB0E-4501-10425E344184}"/>
              </a:ext>
            </a:extLst>
          </p:cNvPr>
          <p:cNvSpPr txBox="1">
            <a:spLocks/>
          </p:cNvSpPr>
          <p:nvPr/>
        </p:nvSpPr>
        <p:spPr>
          <a:xfrm>
            <a:off x="1429030" y="6086885"/>
            <a:ext cx="9333939" cy="525674"/>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00" b="1" dirty="0">
                <a:solidFill>
                  <a:schemeClr val="tx2">
                    <a:lumMod val="85000"/>
                    <a:lumOff val="15000"/>
                  </a:schemeClr>
                </a:solidFill>
                <a:latin typeface="Arial Nova" panose="020B0504020202020204" pitchFamily="34" charset="0"/>
              </a:rPr>
              <a:t>DAYLIGHT DECISION-MAKING</a:t>
            </a:r>
            <a:endParaRPr lang="en-US" sz="4900" dirty="0">
              <a:solidFill>
                <a:schemeClr val="tx2">
                  <a:lumMod val="85000"/>
                  <a:lumOff val="15000"/>
                </a:schemeClr>
              </a:solidFill>
              <a:latin typeface="Arial Nova" panose="020B0504020202020204" pitchFamily="34" charset="0"/>
            </a:endParaRPr>
          </a:p>
        </p:txBody>
      </p:sp>
    </p:spTree>
    <p:extLst>
      <p:ext uri="{BB962C8B-B14F-4D97-AF65-F5344CB8AC3E}">
        <p14:creationId xmlns:p14="http://schemas.microsoft.com/office/powerpoint/2010/main" val="4019487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5661-3B07-BD84-40E8-865746E53788}"/>
              </a:ext>
            </a:extLst>
          </p:cNvPr>
          <p:cNvSpPr>
            <a:spLocks noGrp="1"/>
          </p:cNvSpPr>
          <p:nvPr>
            <p:ph type="title"/>
          </p:nvPr>
        </p:nvSpPr>
        <p:spPr>
          <a:xfrm>
            <a:off x="838200" y="365125"/>
            <a:ext cx="10515600" cy="650875"/>
          </a:xfrm>
        </p:spPr>
        <p:txBody>
          <a:bodyPr>
            <a:normAutofit fontScale="90000"/>
          </a:bodyPr>
          <a:lstStyle/>
          <a:p>
            <a:r>
              <a:rPr lang="en-US" dirty="0"/>
              <a:t>LOS For Signals vs. Roundabouts</a:t>
            </a:r>
          </a:p>
        </p:txBody>
      </p:sp>
      <p:sp>
        <p:nvSpPr>
          <p:cNvPr id="3" name="Content Placeholder 2">
            <a:extLst>
              <a:ext uri="{FF2B5EF4-FFF2-40B4-BE49-F238E27FC236}">
                <a16:creationId xmlns:a16="http://schemas.microsoft.com/office/drawing/2014/main" id="{838763DE-2DE9-AB65-A04A-810E0E3DF4C3}"/>
              </a:ext>
            </a:extLst>
          </p:cNvPr>
          <p:cNvSpPr>
            <a:spLocks noGrp="1"/>
          </p:cNvSpPr>
          <p:nvPr>
            <p:ph idx="1"/>
          </p:nvPr>
        </p:nvSpPr>
        <p:spPr>
          <a:xfrm>
            <a:off x="694909" y="6220403"/>
            <a:ext cx="10515600" cy="544944"/>
          </a:xfrm>
        </p:spPr>
        <p:txBody>
          <a:bodyPr/>
          <a:lstStyle/>
          <a:p>
            <a:pPr marL="0" indent="0">
              <a:buNone/>
            </a:pPr>
            <a:r>
              <a:rPr lang="en-US" i="1" dirty="0"/>
              <a:t>Source: HCM 7</a:t>
            </a:r>
            <a:r>
              <a:rPr lang="en-US" i="1" baseline="30000" dirty="0"/>
              <a:t>th</a:t>
            </a:r>
            <a:r>
              <a:rPr lang="en-US" i="1" dirty="0"/>
              <a:t> Edition, Chapters 19 and 22</a:t>
            </a:r>
          </a:p>
        </p:txBody>
      </p:sp>
      <p:pic>
        <p:nvPicPr>
          <p:cNvPr id="5" name="Picture 4">
            <a:extLst>
              <a:ext uri="{FF2B5EF4-FFF2-40B4-BE49-F238E27FC236}">
                <a16:creationId xmlns:a16="http://schemas.microsoft.com/office/drawing/2014/main" id="{9499D015-31B7-943B-EFDA-97D6B38F9DE8}"/>
              </a:ext>
            </a:extLst>
          </p:cNvPr>
          <p:cNvPicPr>
            <a:picLocks noChangeAspect="1"/>
          </p:cNvPicPr>
          <p:nvPr/>
        </p:nvPicPr>
        <p:blipFill>
          <a:blip r:embed="rId2"/>
          <a:stretch>
            <a:fillRect/>
          </a:stretch>
        </p:blipFill>
        <p:spPr>
          <a:xfrm>
            <a:off x="1008886" y="1292806"/>
            <a:ext cx="9874946" cy="2047367"/>
          </a:xfrm>
          <a:prstGeom prst="rect">
            <a:avLst/>
          </a:prstGeom>
        </p:spPr>
      </p:pic>
      <p:pic>
        <p:nvPicPr>
          <p:cNvPr id="7" name="Picture 6">
            <a:extLst>
              <a:ext uri="{FF2B5EF4-FFF2-40B4-BE49-F238E27FC236}">
                <a16:creationId xmlns:a16="http://schemas.microsoft.com/office/drawing/2014/main" id="{9F539536-50A7-32E3-C300-4EB021C86239}"/>
              </a:ext>
            </a:extLst>
          </p:cNvPr>
          <p:cNvPicPr>
            <a:picLocks noChangeAspect="1"/>
          </p:cNvPicPr>
          <p:nvPr/>
        </p:nvPicPr>
        <p:blipFill>
          <a:blip r:embed="rId3"/>
          <a:stretch>
            <a:fillRect/>
          </a:stretch>
        </p:blipFill>
        <p:spPr>
          <a:xfrm>
            <a:off x="1118389" y="3700285"/>
            <a:ext cx="10235411" cy="2243312"/>
          </a:xfrm>
          <a:prstGeom prst="rect">
            <a:avLst/>
          </a:prstGeom>
        </p:spPr>
      </p:pic>
      <p:sp>
        <p:nvSpPr>
          <p:cNvPr id="8" name="Rectangle: Rounded Corners 7">
            <a:extLst>
              <a:ext uri="{FF2B5EF4-FFF2-40B4-BE49-F238E27FC236}">
                <a16:creationId xmlns:a16="http://schemas.microsoft.com/office/drawing/2014/main" id="{6C266B38-58B2-5EEF-F73C-7BB57D070F8D}"/>
              </a:ext>
            </a:extLst>
          </p:cNvPr>
          <p:cNvSpPr/>
          <p:nvPr/>
        </p:nvSpPr>
        <p:spPr>
          <a:xfrm>
            <a:off x="3975100" y="2806700"/>
            <a:ext cx="3733800" cy="1778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4AE4FC1-D909-412F-0728-22614DB9B361}"/>
              </a:ext>
            </a:extLst>
          </p:cNvPr>
          <p:cNvSpPr/>
          <p:nvPr/>
        </p:nvSpPr>
        <p:spPr>
          <a:xfrm>
            <a:off x="1860550" y="5387394"/>
            <a:ext cx="3733800" cy="213306"/>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977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2704B-2712-9E18-BF01-AFAEB9095B68}"/>
            </a:ext>
          </a:extLst>
        </p:cNvPr>
        <p:cNvGrpSpPr/>
        <p:nvPr/>
      </p:nvGrpSpPr>
      <p:grpSpPr>
        <a:xfrm>
          <a:off x="0" y="0"/>
          <a:ext cx="0" cy="0"/>
          <a:chOff x="0" y="0"/>
          <a:chExt cx="0" cy="0"/>
        </a:xfrm>
      </p:grpSpPr>
      <p:pic>
        <p:nvPicPr>
          <p:cNvPr id="4" name="Picture 3" descr="A person in a suit speaking to a group of people&#10;&#10;AI-generated content may be incorrect.">
            <a:extLst>
              <a:ext uri="{FF2B5EF4-FFF2-40B4-BE49-F238E27FC236}">
                <a16:creationId xmlns:a16="http://schemas.microsoft.com/office/drawing/2014/main" id="{EC7E921A-A1A2-0D5F-0D2A-E5583625429B}"/>
              </a:ext>
            </a:extLst>
          </p:cNvPr>
          <p:cNvPicPr>
            <a:picLocks noChangeAspect="1"/>
          </p:cNvPicPr>
          <p:nvPr/>
        </p:nvPicPr>
        <p:blipFill>
          <a:blip r:embed="rId2"/>
          <a:srcRect b="15370"/>
          <a:stretch>
            <a:fillRect/>
          </a:stretch>
        </p:blipFill>
        <p:spPr>
          <a:xfrm>
            <a:off x="-4743" y="-7619"/>
            <a:ext cx="12191979" cy="6887364"/>
          </a:xfrm>
          <a:prstGeom prst="rect">
            <a:avLst/>
          </a:prstGeom>
        </p:spPr>
      </p:pic>
      <p:sp>
        <p:nvSpPr>
          <p:cNvPr id="6" name="Freeform: Shape 5">
            <a:extLst>
              <a:ext uri="{FF2B5EF4-FFF2-40B4-BE49-F238E27FC236}">
                <a16:creationId xmlns:a16="http://schemas.microsoft.com/office/drawing/2014/main" id="{F670B808-35A6-72C6-8EA3-8BC3FB886D5E}"/>
              </a:ext>
            </a:extLst>
          </p:cNvPr>
          <p:cNvSpPr/>
          <p:nvPr/>
        </p:nvSpPr>
        <p:spPr>
          <a:xfrm>
            <a:off x="3086100" y="3076575"/>
            <a:ext cx="885825" cy="890588"/>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5825" h="890588">
                <a:moveTo>
                  <a:pt x="4763" y="762000"/>
                </a:moveTo>
                <a:lnTo>
                  <a:pt x="0" y="561975"/>
                </a:lnTo>
                <a:lnTo>
                  <a:pt x="19050" y="481013"/>
                </a:lnTo>
                <a:lnTo>
                  <a:pt x="119063" y="361950"/>
                </a:lnTo>
                <a:lnTo>
                  <a:pt x="228600" y="200025"/>
                </a:lnTo>
                <a:lnTo>
                  <a:pt x="319088" y="104775"/>
                </a:lnTo>
                <a:lnTo>
                  <a:pt x="419100" y="42863"/>
                </a:lnTo>
                <a:lnTo>
                  <a:pt x="685800" y="0"/>
                </a:lnTo>
                <a:lnTo>
                  <a:pt x="857250" y="0"/>
                </a:lnTo>
                <a:lnTo>
                  <a:pt x="885825" y="581025"/>
                </a:lnTo>
                <a:lnTo>
                  <a:pt x="842963" y="657225"/>
                </a:lnTo>
                <a:lnTo>
                  <a:pt x="742950" y="790575"/>
                </a:lnTo>
                <a:lnTo>
                  <a:pt x="681038" y="842963"/>
                </a:lnTo>
                <a:lnTo>
                  <a:pt x="509588" y="881063"/>
                </a:lnTo>
                <a:lnTo>
                  <a:pt x="204788" y="866775"/>
                </a:lnTo>
                <a:lnTo>
                  <a:pt x="14288" y="890588"/>
                </a:lnTo>
                <a:lnTo>
                  <a:pt x="4763" y="762000"/>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52C83D14-4850-B6D2-F49E-BF775E9A1D7A}"/>
              </a:ext>
            </a:extLst>
          </p:cNvPr>
          <p:cNvSpPr/>
          <p:nvPr/>
        </p:nvSpPr>
        <p:spPr>
          <a:xfrm rot="11017061">
            <a:off x="1266630" y="1571864"/>
            <a:ext cx="1001945" cy="931617"/>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49968 w 885825"/>
              <a:gd name="connsiteY6" fmla="*/ 2736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803029 h 931617"/>
              <a:gd name="connsiteX1" fmla="*/ 0 w 885825"/>
              <a:gd name="connsiteY1" fmla="*/ 603004 h 931617"/>
              <a:gd name="connsiteX2" fmla="*/ 19050 w 885825"/>
              <a:gd name="connsiteY2" fmla="*/ 522042 h 931617"/>
              <a:gd name="connsiteX3" fmla="*/ 119063 w 885825"/>
              <a:gd name="connsiteY3" fmla="*/ 402979 h 931617"/>
              <a:gd name="connsiteX4" fmla="*/ 231549 w 885825"/>
              <a:gd name="connsiteY4" fmla="*/ 212236 h 931617"/>
              <a:gd name="connsiteX5" fmla="*/ 313134 w 885825"/>
              <a:gd name="connsiteY5" fmla="*/ 127093 h 931617"/>
              <a:gd name="connsiteX6" fmla="*/ 449968 w 885825"/>
              <a:gd name="connsiteY6" fmla="*/ 43765 h 931617"/>
              <a:gd name="connsiteX7" fmla="*/ 730926 w 885825"/>
              <a:gd name="connsiteY7" fmla="*/ 0 h 931617"/>
              <a:gd name="connsiteX8" fmla="*/ 857250 w 885825"/>
              <a:gd name="connsiteY8" fmla="*/ 41029 h 931617"/>
              <a:gd name="connsiteX9" fmla="*/ 885825 w 885825"/>
              <a:gd name="connsiteY9" fmla="*/ 622054 h 931617"/>
              <a:gd name="connsiteX10" fmla="*/ 842963 w 885825"/>
              <a:gd name="connsiteY10" fmla="*/ 698254 h 931617"/>
              <a:gd name="connsiteX11" fmla="*/ 742950 w 885825"/>
              <a:gd name="connsiteY11" fmla="*/ 831604 h 931617"/>
              <a:gd name="connsiteX12" fmla="*/ 681038 w 885825"/>
              <a:gd name="connsiteY12" fmla="*/ 883992 h 931617"/>
              <a:gd name="connsiteX13" fmla="*/ 509588 w 885825"/>
              <a:gd name="connsiteY13" fmla="*/ 922092 h 931617"/>
              <a:gd name="connsiteX14" fmla="*/ 204788 w 885825"/>
              <a:gd name="connsiteY14" fmla="*/ 907804 h 931617"/>
              <a:gd name="connsiteX15" fmla="*/ 14288 w 885825"/>
              <a:gd name="connsiteY15" fmla="*/ 931617 h 931617"/>
              <a:gd name="connsiteX16" fmla="*/ 4763 w 885825"/>
              <a:gd name="connsiteY16" fmla="*/ 803029 h 931617"/>
              <a:gd name="connsiteX0" fmla="*/ 4763 w 955561"/>
              <a:gd name="connsiteY0" fmla="*/ 803029 h 931617"/>
              <a:gd name="connsiteX1" fmla="*/ 0 w 955561"/>
              <a:gd name="connsiteY1" fmla="*/ 603004 h 931617"/>
              <a:gd name="connsiteX2" fmla="*/ 19050 w 955561"/>
              <a:gd name="connsiteY2" fmla="*/ 522042 h 931617"/>
              <a:gd name="connsiteX3" fmla="*/ 119063 w 955561"/>
              <a:gd name="connsiteY3" fmla="*/ 402979 h 931617"/>
              <a:gd name="connsiteX4" fmla="*/ 231549 w 955561"/>
              <a:gd name="connsiteY4" fmla="*/ 212236 h 931617"/>
              <a:gd name="connsiteX5" fmla="*/ 313134 w 955561"/>
              <a:gd name="connsiteY5" fmla="*/ 127093 h 931617"/>
              <a:gd name="connsiteX6" fmla="*/ 449968 w 955561"/>
              <a:gd name="connsiteY6" fmla="*/ 43765 h 931617"/>
              <a:gd name="connsiteX7" fmla="*/ 730926 w 955561"/>
              <a:gd name="connsiteY7" fmla="*/ 0 h 931617"/>
              <a:gd name="connsiteX8" fmla="*/ 955561 w 955561"/>
              <a:gd name="connsiteY8" fmla="*/ 10954 h 931617"/>
              <a:gd name="connsiteX9" fmla="*/ 885825 w 955561"/>
              <a:gd name="connsiteY9" fmla="*/ 622054 h 931617"/>
              <a:gd name="connsiteX10" fmla="*/ 842963 w 955561"/>
              <a:gd name="connsiteY10" fmla="*/ 698254 h 931617"/>
              <a:gd name="connsiteX11" fmla="*/ 742950 w 955561"/>
              <a:gd name="connsiteY11" fmla="*/ 831604 h 931617"/>
              <a:gd name="connsiteX12" fmla="*/ 681038 w 955561"/>
              <a:gd name="connsiteY12" fmla="*/ 883992 h 931617"/>
              <a:gd name="connsiteX13" fmla="*/ 509588 w 955561"/>
              <a:gd name="connsiteY13" fmla="*/ 922092 h 931617"/>
              <a:gd name="connsiteX14" fmla="*/ 204788 w 955561"/>
              <a:gd name="connsiteY14" fmla="*/ 907804 h 931617"/>
              <a:gd name="connsiteX15" fmla="*/ 14288 w 955561"/>
              <a:gd name="connsiteY15" fmla="*/ 931617 h 931617"/>
              <a:gd name="connsiteX16" fmla="*/ 4763 w 955561"/>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842963 w 1001945"/>
              <a:gd name="connsiteY10" fmla="*/ 698254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702454 w 1001945"/>
              <a:gd name="connsiteY12" fmla="*/ 920814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1945" h="931617">
                <a:moveTo>
                  <a:pt x="4763" y="803029"/>
                </a:moveTo>
                <a:lnTo>
                  <a:pt x="0" y="603004"/>
                </a:lnTo>
                <a:lnTo>
                  <a:pt x="19050" y="522042"/>
                </a:lnTo>
                <a:lnTo>
                  <a:pt x="119063" y="402979"/>
                </a:lnTo>
                <a:lnTo>
                  <a:pt x="231549" y="212236"/>
                </a:lnTo>
                <a:lnTo>
                  <a:pt x="313134" y="127093"/>
                </a:lnTo>
                <a:lnTo>
                  <a:pt x="449968" y="43765"/>
                </a:lnTo>
                <a:lnTo>
                  <a:pt x="730926" y="0"/>
                </a:lnTo>
                <a:lnTo>
                  <a:pt x="955561" y="10954"/>
                </a:lnTo>
                <a:lnTo>
                  <a:pt x="1001945" y="571764"/>
                </a:lnTo>
                <a:lnTo>
                  <a:pt x="944580" y="720461"/>
                </a:lnTo>
                <a:lnTo>
                  <a:pt x="811295" y="855915"/>
                </a:lnTo>
                <a:lnTo>
                  <a:pt x="702454" y="920814"/>
                </a:lnTo>
                <a:lnTo>
                  <a:pt x="509588" y="922092"/>
                </a:lnTo>
                <a:lnTo>
                  <a:pt x="204788" y="907804"/>
                </a:lnTo>
                <a:lnTo>
                  <a:pt x="14288" y="931617"/>
                </a:lnTo>
                <a:lnTo>
                  <a:pt x="4763" y="803029"/>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AD6D152-597E-37A1-08C5-DF7D50FD35DA}"/>
              </a:ext>
            </a:extLst>
          </p:cNvPr>
          <p:cNvSpPr/>
          <p:nvPr/>
        </p:nvSpPr>
        <p:spPr>
          <a:xfrm>
            <a:off x="1238236" y="895350"/>
            <a:ext cx="2486039" cy="611210"/>
          </a:xfrm>
          <a:prstGeom prst="rect">
            <a:avLst/>
          </a:prstGeom>
          <a:gradFill flip="none" rotWithShape="1">
            <a:gsLst>
              <a:gs pos="0">
                <a:srgbClr val="CECACA"/>
              </a:gs>
              <a:gs pos="100000">
                <a:srgbClr val="D6D4D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rPr>
              <a:t>Roundabout</a:t>
            </a:r>
            <a:endParaRPr lang="en-US" b="1" dirty="0">
              <a:solidFill>
                <a:schemeClr val="tx2"/>
              </a:solidFill>
            </a:endParaRPr>
          </a:p>
        </p:txBody>
      </p:sp>
      <p:sp>
        <p:nvSpPr>
          <p:cNvPr id="10" name="Oval 9">
            <a:extLst>
              <a:ext uri="{FF2B5EF4-FFF2-40B4-BE49-F238E27FC236}">
                <a16:creationId xmlns:a16="http://schemas.microsoft.com/office/drawing/2014/main" id="{9DCC0D1A-3959-3790-8463-63D188363C7E}"/>
              </a:ext>
            </a:extLst>
          </p:cNvPr>
          <p:cNvSpPr/>
          <p:nvPr/>
        </p:nvSpPr>
        <p:spPr>
          <a:xfrm>
            <a:off x="1238236" y="3168316"/>
            <a:ext cx="995654" cy="100456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F</a:t>
            </a:r>
          </a:p>
        </p:txBody>
      </p:sp>
      <p:sp>
        <p:nvSpPr>
          <p:cNvPr id="12" name="Oval 11">
            <a:extLst>
              <a:ext uri="{FF2B5EF4-FFF2-40B4-BE49-F238E27FC236}">
                <a16:creationId xmlns:a16="http://schemas.microsoft.com/office/drawing/2014/main" id="{2356FB4A-255D-5686-D3EE-BD729E3BB6C2}"/>
              </a:ext>
            </a:extLst>
          </p:cNvPr>
          <p:cNvSpPr/>
          <p:nvPr/>
        </p:nvSpPr>
        <p:spPr>
          <a:xfrm>
            <a:off x="6233821" y="3065457"/>
            <a:ext cx="995654" cy="1004565"/>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D</a:t>
            </a:r>
          </a:p>
        </p:txBody>
      </p:sp>
      <p:sp>
        <p:nvSpPr>
          <p:cNvPr id="5" name="Rectangle: Rounded Corners 4">
            <a:extLst>
              <a:ext uri="{FF2B5EF4-FFF2-40B4-BE49-F238E27FC236}">
                <a16:creationId xmlns:a16="http://schemas.microsoft.com/office/drawing/2014/main" id="{8ABE1DA2-FCE3-F69E-1704-4F346749EC0E}"/>
              </a:ext>
            </a:extLst>
          </p:cNvPr>
          <p:cNvSpPr/>
          <p:nvPr/>
        </p:nvSpPr>
        <p:spPr>
          <a:xfrm>
            <a:off x="1736063" y="260221"/>
            <a:ext cx="1897660" cy="731357"/>
          </a:xfrm>
          <a:prstGeom prst="round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2"/>
                </a:solidFill>
              </a:rPr>
              <a:t>d = 51 sec</a:t>
            </a:r>
          </a:p>
        </p:txBody>
      </p:sp>
      <p:sp>
        <p:nvSpPr>
          <p:cNvPr id="16" name="Rectangle: Rounded Corners 15">
            <a:extLst>
              <a:ext uri="{FF2B5EF4-FFF2-40B4-BE49-F238E27FC236}">
                <a16:creationId xmlns:a16="http://schemas.microsoft.com/office/drawing/2014/main" id="{52A09BD8-5F41-0182-24C1-B1D6E32E2EA2}"/>
              </a:ext>
            </a:extLst>
          </p:cNvPr>
          <p:cNvSpPr/>
          <p:nvPr/>
        </p:nvSpPr>
        <p:spPr>
          <a:xfrm>
            <a:off x="6393788" y="299126"/>
            <a:ext cx="1897660" cy="731357"/>
          </a:xfrm>
          <a:prstGeom prst="round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2"/>
                </a:solidFill>
              </a:rPr>
              <a:t>d = 54 sec</a:t>
            </a:r>
          </a:p>
        </p:txBody>
      </p:sp>
    </p:spTree>
    <p:extLst>
      <p:ext uri="{BB962C8B-B14F-4D97-AF65-F5344CB8AC3E}">
        <p14:creationId xmlns:p14="http://schemas.microsoft.com/office/powerpoint/2010/main" val="381205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front of a chalkboard&#10;&#10;Description automatically generated with medium confidence">
            <a:extLst>
              <a:ext uri="{FF2B5EF4-FFF2-40B4-BE49-F238E27FC236}">
                <a16:creationId xmlns:a16="http://schemas.microsoft.com/office/drawing/2014/main" id="{82EAF68D-45BA-71AB-1674-5B10828FA0CA}"/>
              </a:ext>
            </a:extLst>
          </p:cNvPr>
          <p:cNvPicPr>
            <a:picLocks noChangeAspect="1"/>
          </p:cNvPicPr>
          <p:nvPr/>
        </p:nvPicPr>
        <p:blipFill rotWithShape="1">
          <a:blip r:embed="rId2"/>
          <a:srcRect t="5782" b="23210"/>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7EBEFE9-1529-CE22-7743-3F2F46B71898}"/>
              </a:ext>
            </a:extLst>
          </p:cNvPr>
          <p:cNvSpPr/>
          <p:nvPr/>
        </p:nvSpPr>
        <p:spPr>
          <a:xfrm>
            <a:off x="0" y="0"/>
            <a:ext cx="12192000" cy="6858000"/>
          </a:xfrm>
          <a:prstGeom prst="rect">
            <a:avLst/>
          </a:prstGeom>
          <a:solidFill>
            <a:srgbClr val="7F7F7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69DC2C-46FC-0D85-55B1-2066DADBE4B6}"/>
              </a:ext>
            </a:extLst>
          </p:cNvPr>
          <p:cNvSpPr>
            <a:spLocks noGrp="1"/>
          </p:cNvSpPr>
          <p:nvPr>
            <p:ph type="title"/>
          </p:nvPr>
        </p:nvSpPr>
        <p:spPr/>
        <p:txBody>
          <a:bodyPr>
            <a:noAutofit/>
          </a:bodyPr>
          <a:lstStyle/>
          <a:p>
            <a:r>
              <a:rPr lang="en-US" sz="3600" dirty="0"/>
              <a:t>What do we mean by Level of Service (LOS) F?</a:t>
            </a:r>
          </a:p>
        </p:txBody>
      </p:sp>
      <p:sp>
        <p:nvSpPr>
          <p:cNvPr id="4" name="Content Placeholder 6">
            <a:extLst>
              <a:ext uri="{FF2B5EF4-FFF2-40B4-BE49-F238E27FC236}">
                <a16:creationId xmlns:a16="http://schemas.microsoft.com/office/drawing/2014/main" id="{E89C9DF4-D3C5-91DE-A302-1F5072D91083}"/>
              </a:ext>
            </a:extLst>
          </p:cNvPr>
          <p:cNvSpPr txBox="1">
            <a:spLocks/>
          </p:cNvSpPr>
          <p:nvPr/>
        </p:nvSpPr>
        <p:spPr>
          <a:xfrm>
            <a:off x="333829" y="1598016"/>
            <a:ext cx="11524342" cy="182500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Interstate Regular" panose="0200050302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Interstate Regular" panose="0200050302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Interstate Regular" panose="0200050302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i="1" dirty="0">
                <a:solidFill>
                  <a:schemeClr val="bg1"/>
                </a:solidFill>
                <a:latin typeface="Calibri" panose="020F0502020204030204" pitchFamily="34" charset="0"/>
              </a:rPr>
              <a:t>Based on a traffic forecast that predicts traffic 20 years into the future, we estimate that a driver entering the roundabout will be delayed by over 55 seconds during the peak 15 minutes of the 30</a:t>
            </a:r>
            <a:r>
              <a:rPr lang="en-US" sz="3200" i="1" baseline="30000" dirty="0">
                <a:solidFill>
                  <a:schemeClr val="bg1"/>
                </a:solidFill>
                <a:latin typeface="Calibri" panose="020F0502020204030204" pitchFamily="34" charset="0"/>
              </a:rPr>
              <a:t>th</a:t>
            </a:r>
            <a:r>
              <a:rPr lang="en-US" sz="3200" i="1" dirty="0">
                <a:solidFill>
                  <a:schemeClr val="bg1"/>
                </a:solidFill>
                <a:latin typeface="Calibri" panose="020F0502020204030204" pitchFamily="34" charset="0"/>
              </a:rPr>
              <a:t> highest hour of the year. </a:t>
            </a:r>
            <a:endParaRPr lang="en-US" sz="3200" dirty="0">
              <a:solidFill>
                <a:schemeClr val="bg1"/>
              </a:solidFill>
              <a:latin typeface="Calibri" panose="020F0502020204030204" pitchFamily="34" charset="0"/>
            </a:endParaRPr>
          </a:p>
          <a:p>
            <a:pPr marL="0" indent="0">
              <a:buFont typeface="Arial" panose="020B0604020202020204" pitchFamily="34" charset="0"/>
              <a:buNone/>
            </a:pPr>
            <a:endParaRPr lang="en-US" sz="3200" dirty="0"/>
          </a:p>
        </p:txBody>
      </p:sp>
      <p:sp>
        <p:nvSpPr>
          <p:cNvPr id="5" name="Content Placeholder 6">
            <a:extLst>
              <a:ext uri="{FF2B5EF4-FFF2-40B4-BE49-F238E27FC236}">
                <a16:creationId xmlns:a16="http://schemas.microsoft.com/office/drawing/2014/main" id="{DD0351E2-929C-852A-77DA-64219435A5FB}"/>
              </a:ext>
            </a:extLst>
          </p:cNvPr>
          <p:cNvSpPr txBox="1">
            <a:spLocks/>
          </p:cNvSpPr>
          <p:nvPr/>
        </p:nvSpPr>
        <p:spPr>
          <a:xfrm>
            <a:off x="976312" y="3582677"/>
            <a:ext cx="10239375" cy="131445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Interstate Regular" panose="0200050302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Interstate Regular" panose="0200050302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Interstate Regular" panose="0200050302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i="1" dirty="0">
                <a:solidFill>
                  <a:schemeClr val="bg1"/>
                </a:solidFill>
                <a:latin typeface="Calibri" panose="020F0502020204030204" pitchFamily="34" charset="0"/>
              </a:rPr>
              <a:t>… or mathematically: </a:t>
            </a:r>
          </a:p>
          <a:p>
            <a:pPr marL="0" indent="0" algn="ctr">
              <a:buFont typeface="Arial" panose="020B0604020202020204" pitchFamily="34" charset="0"/>
              <a:buNone/>
            </a:pPr>
            <a:r>
              <a:rPr lang="en-US" sz="3200" i="1" dirty="0">
                <a:solidFill>
                  <a:schemeClr val="bg1"/>
                </a:solidFill>
                <a:latin typeface="Calibri" panose="020F0502020204030204" pitchFamily="34" charset="0"/>
              </a:rPr>
              <a:t>(30*0.25) / (365*24*20) *100% = 0.043% of the next 20 years!</a:t>
            </a:r>
            <a:endParaRPr lang="en-US" sz="3200" dirty="0">
              <a:solidFill>
                <a:schemeClr val="bg1"/>
              </a:solidFill>
              <a:latin typeface="Calibri" panose="020F0502020204030204" pitchFamily="34" charset="0"/>
            </a:endParaRPr>
          </a:p>
          <a:p>
            <a:pPr marL="0" indent="0">
              <a:buFont typeface="Arial" panose="020B0604020202020204" pitchFamily="34" charset="0"/>
              <a:buNone/>
            </a:pPr>
            <a:endParaRPr lang="en-US" sz="3200" dirty="0"/>
          </a:p>
        </p:txBody>
      </p:sp>
      <p:sp>
        <p:nvSpPr>
          <p:cNvPr id="6" name="Content Placeholder 6">
            <a:extLst>
              <a:ext uri="{FF2B5EF4-FFF2-40B4-BE49-F238E27FC236}">
                <a16:creationId xmlns:a16="http://schemas.microsoft.com/office/drawing/2014/main" id="{0B2BAFDE-D9ED-CD83-936F-2D5798887E86}"/>
              </a:ext>
            </a:extLst>
          </p:cNvPr>
          <p:cNvSpPr txBox="1">
            <a:spLocks/>
          </p:cNvSpPr>
          <p:nvPr/>
        </p:nvSpPr>
        <p:spPr>
          <a:xfrm>
            <a:off x="976312" y="5056784"/>
            <a:ext cx="10239375" cy="131445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Interstate Regular" panose="0200050302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Interstate Regular" panose="0200050302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Interstate Regular" panose="0200050302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i="1" dirty="0">
                <a:solidFill>
                  <a:schemeClr val="bg1"/>
                </a:solidFill>
                <a:latin typeface="Calibri" panose="020F0502020204030204" pitchFamily="34" charset="0"/>
              </a:rPr>
              <a:t>… and also: </a:t>
            </a:r>
          </a:p>
          <a:p>
            <a:pPr marL="0" indent="0" algn="ctr">
              <a:buFont typeface="Arial" panose="020B0604020202020204" pitchFamily="34" charset="0"/>
              <a:buNone/>
            </a:pPr>
            <a:r>
              <a:rPr lang="en-US" sz="3200" i="1" dirty="0">
                <a:solidFill>
                  <a:schemeClr val="bg1"/>
                </a:solidFill>
                <a:latin typeface="Calibri" panose="020F0502020204030204" pitchFamily="34" charset="0"/>
              </a:rPr>
              <a:t>There has </a:t>
            </a:r>
            <a:r>
              <a:rPr lang="en-US" sz="3200" b="1" i="1" u="sng" dirty="0">
                <a:solidFill>
                  <a:schemeClr val="bg1"/>
                </a:solidFill>
                <a:latin typeface="Calibri" panose="020F0502020204030204" pitchFamily="34" charset="0"/>
              </a:rPr>
              <a:t>never</a:t>
            </a:r>
            <a:r>
              <a:rPr lang="en-US" sz="3200" i="1" dirty="0">
                <a:solidFill>
                  <a:schemeClr val="bg1"/>
                </a:solidFill>
                <a:latin typeface="Calibri" panose="020F0502020204030204" pitchFamily="34" charset="0"/>
              </a:rPr>
              <a:t> been a human factors or driver perception study to link experienced delay at roundabouts to LOS thresholds! </a:t>
            </a:r>
            <a:endParaRPr lang="en-US" sz="3200" dirty="0">
              <a:solidFill>
                <a:schemeClr val="bg1"/>
              </a:solidFill>
              <a:latin typeface="Calibri" panose="020F0502020204030204" pitchFamily="34" charset="0"/>
            </a:endParaRPr>
          </a:p>
          <a:p>
            <a:pPr marL="0" indent="0">
              <a:buFont typeface="Arial" panose="020B0604020202020204" pitchFamily="34" charset="0"/>
              <a:buNone/>
            </a:pPr>
            <a:endParaRPr lang="en-US" sz="3200" dirty="0"/>
          </a:p>
        </p:txBody>
      </p:sp>
    </p:spTree>
    <p:extLst>
      <p:ext uri="{BB962C8B-B14F-4D97-AF65-F5344CB8AC3E}">
        <p14:creationId xmlns:p14="http://schemas.microsoft.com/office/powerpoint/2010/main" val="80591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ctagon 3">
            <a:extLst>
              <a:ext uri="{FF2B5EF4-FFF2-40B4-BE49-F238E27FC236}">
                <a16:creationId xmlns:a16="http://schemas.microsoft.com/office/drawing/2014/main" id="{3974EBE3-FDEF-F946-5501-D10B9E3E9653}"/>
              </a:ext>
            </a:extLst>
          </p:cNvPr>
          <p:cNvSpPr/>
          <p:nvPr/>
        </p:nvSpPr>
        <p:spPr>
          <a:xfrm>
            <a:off x="3145536" y="566928"/>
            <a:ext cx="6022848" cy="5577840"/>
          </a:xfrm>
          <a:prstGeom prst="octagon">
            <a:avLst/>
          </a:prstGeom>
          <a:solidFill>
            <a:srgbClr val="C00000"/>
          </a:solidFill>
          <a:ln w="762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AAA900-DC76-4E42-7252-B04530F61AD6}"/>
              </a:ext>
            </a:extLst>
          </p:cNvPr>
          <p:cNvSpPr>
            <a:spLocks noGrp="1"/>
          </p:cNvSpPr>
          <p:nvPr>
            <p:ph type="title"/>
          </p:nvPr>
        </p:nvSpPr>
        <p:spPr>
          <a:xfrm>
            <a:off x="3177539" y="2766218"/>
            <a:ext cx="5990845" cy="1325563"/>
          </a:xfrm>
        </p:spPr>
        <p:txBody>
          <a:bodyPr>
            <a:noAutofit/>
          </a:bodyPr>
          <a:lstStyle/>
          <a:p>
            <a:pPr algn="ctr"/>
            <a:r>
              <a:rPr lang="en-US" sz="6600" b="1" i="1" dirty="0">
                <a:solidFill>
                  <a:schemeClr val="bg1"/>
                </a:solidFill>
              </a:rPr>
              <a:t>“THAT WON’T WORK.”</a:t>
            </a:r>
            <a:endParaRPr lang="en-US" sz="6600" i="1" dirty="0">
              <a:solidFill>
                <a:schemeClr val="bg1"/>
              </a:solidFill>
            </a:endParaRPr>
          </a:p>
        </p:txBody>
      </p:sp>
      <p:sp>
        <p:nvSpPr>
          <p:cNvPr id="3" name="Slide Number Placeholder 45">
            <a:extLst>
              <a:ext uri="{FF2B5EF4-FFF2-40B4-BE49-F238E27FC236}">
                <a16:creationId xmlns:a16="http://schemas.microsoft.com/office/drawing/2014/main" id="{34AD43F2-607C-9B98-6C32-59B9D4520EB6}"/>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13</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1198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15B209-8DB8-2402-AADF-6D5073BB9831}"/>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05B6D32F-F1F8-6832-42B2-002EC7120643}"/>
              </a:ext>
            </a:extLst>
          </p:cNvPr>
          <p:cNvPicPr>
            <a:picLocks noChangeAspect="1"/>
          </p:cNvPicPr>
          <p:nvPr/>
        </p:nvPicPr>
        <p:blipFill>
          <a:blip r:embed="rId2"/>
          <a:srcRect l="1458" t="1289" r="14728" b="20572"/>
          <a:stretch>
            <a:fillRect/>
          </a:stretch>
        </p:blipFill>
        <p:spPr>
          <a:xfrm>
            <a:off x="-1" y="0"/>
            <a:ext cx="12192001" cy="6858000"/>
          </a:xfrm>
          <a:prstGeom prst="rect">
            <a:avLst/>
          </a:prstGeom>
        </p:spPr>
      </p:pic>
      <p:sp>
        <p:nvSpPr>
          <p:cNvPr id="8" name="Oval 7">
            <a:extLst>
              <a:ext uri="{FF2B5EF4-FFF2-40B4-BE49-F238E27FC236}">
                <a16:creationId xmlns:a16="http://schemas.microsoft.com/office/drawing/2014/main" id="{6028A899-A9A0-AEAE-5B2A-F4658CA97E8E}"/>
              </a:ext>
            </a:extLst>
          </p:cNvPr>
          <p:cNvSpPr/>
          <p:nvPr/>
        </p:nvSpPr>
        <p:spPr>
          <a:xfrm>
            <a:off x="514903" y="449759"/>
            <a:ext cx="2610433" cy="2481858"/>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500" dirty="0">
                <a:solidFill>
                  <a:schemeClr val="tx2"/>
                </a:solidFill>
              </a:rPr>
              <a:t>F</a:t>
            </a:r>
          </a:p>
        </p:txBody>
      </p:sp>
    </p:spTree>
    <p:extLst>
      <p:ext uri="{BB962C8B-B14F-4D97-AF65-F5344CB8AC3E}">
        <p14:creationId xmlns:p14="http://schemas.microsoft.com/office/powerpoint/2010/main" val="167719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D7AE7-0063-CAFB-9177-CBDE2A6ED62D}"/>
            </a:ext>
          </a:extLst>
        </p:cNvPr>
        <p:cNvGrpSpPr/>
        <p:nvPr/>
      </p:nvGrpSpPr>
      <p:grpSpPr>
        <a:xfrm>
          <a:off x="0" y="0"/>
          <a:ext cx="0" cy="0"/>
          <a:chOff x="0" y="0"/>
          <a:chExt cx="0" cy="0"/>
        </a:xfrm>
      </p:grpSpPr>
      <p:pic>
        <p:nvPicPr>
          <p:cNvPr id="5" name="object 2">
            <a:extLst>
              <a:ext uri="{FF2B5EF4-FFF2-40B4-BE49-F238E27FC236}">
                <a16:creationId xmlns:a16="http://schemas.microsoft.com/office/drawing/2014/main" id="{A12A6018-CBB3-87E5-B368-C7E3AA99BA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81650" cy="93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ED295BD-DE35-79EE-3780-EAEFF3F91E01}"/>
              </a:ext>
            </a:extLst>
          </p:cNvPr>
          <p:cNvSpPr>
            <a:spLocks noGrp="1"/>
          </p:cNvSpPr>
          <p:nvPr>
            <p:ph type="title"/>
          </p:nvPr>
        </p:nvSpPr>
        <p:spPr>
          <a:xfrm>
            <a:off x="171450" y="410669"/>
            <a:ext cx="10515600" cy="781886"/>
          </a:xfrm>
        </p:spPr>
        <p:txBody>
          <a:bodyPr/>
          <a:lstStyle/>
          <a:p>
            <a:r>
              <a:rPr lang="en-US" b="1" dirty="0"/>
              <a:t>What is Capacity?</a:t>
            </a:r>
          </a:p>
        </p:txBody>
      </p:sp>
      <p:sp>
        <p:nvSpPr>
          <p:cNvPr id="3" name="Content Placeholder 2">
            <a:extLst>
              <a:ext uri="{FF2B5EF4-FFF2-40B4-BE49-F238E27FC236}">
                <a16:creationId xmlns:a16="http://schemas.microsoft.com/office/drawing/2014/main" id="{2B506F4D-3A15-AF52-82ED-EC175FBB41D0}"/>
              </a:ext>
            </a:extLst>
          </p:cNvPr>
          <p:cNvSpPr>
            <a:spLocks noGrp="1"/>
          </p:cNvSpPr>
          <p:nvPr>
            <p:ph idx="1"/>
          </p:nvPr>
        </p:nvSpPr>
        <p:spPr>
          <a:xfrm>
            <a:off x="599440" y="1267326"/>
            <a:ext cx="8940800" cy="5225548"/>
          </a:xfrm>
        </p:spPr>
        <p:txBody>
          <a:bodyPr>
            <a:normAutofit fontScale="92500" lnSpcReduction="20000"/>
          </a:bodyPr>
          <a:lstStyle/>
          <a:p>
            <a:r>
              <a:rPr lang="en-US" dirty="0"/>
              <a:t>“The capacity of a system element is the maximum sustainable hourly flow rate at which persons or vehicles reasonably can be expected to traverse a point or a uniform section of a lane or roadway during a given time period under prevailing roadway, environmental, traffic, and control conditions.”</a:t>
            </a:r>
          </a:p>
          <a:p>
            <a:r>
              <a:rPr lang="en-US" dirty="0"/>
              <a:t>“Reasonable expectancy is the basis for defining capacity. That is, the stated capacity for a given system element is a flow rate that can be achieved repeatedly for peak periods of sufficient demand. Stated capacity values can be achieved on system elements with similar characteristics throughout North America. Capacity is not the absolute maximum flow rate observed on such a system element. The absolute maximum flow rate can vary from day to day and from location to location.”</a:t>
            </a:r>
          </a:p>
          <a:p>
            <a:endParaRPr lang="en-US" dirty="0"/>
          </a:p>
          <a:p>
            <a:pPr marL="0" indent="0">
              <a:buNone/>
            </a:pPr>
            <a:r>
              <a:rPr lang="en-US" i="1" dirty="0"/>
              <a:t>All quotes from HCM 7</a:t>
            </a:r>
            <a:r>
              <a:rPr lang="en-US" i="1" baseline="30000" dirty="0"/>
              <a:t>th</a:t>
            </a:r>
            <a:r>
              <a:rPr lang="en-US" i="1" dirty="0"/>
              <a:t> Edition – Chapter 4: Traffic Operations and Capacity Concepts</a:t>
            </a:r>
          </a:p>
        </p:txBody>
      </p:sp>
      <p:pic>
        <p:nvPicPr>
          <p:cNvPr id="4" name="Picture 3" descr="Highway Capacity Manual 7th Edition: A Guide for Multimodal Mobility ...">
            <a:extLst>
              <a:ext uri="{FF2B5EF4-FFF2-40B4-BE49-F238E27FC236}">
                <a16:creationId xmlns:a16="http://schemas.microsoft.com/office/drawing/2014/main" id="{CE4D6230-5FAA-C827-9E12-2CD51BD5CF0E}"/>
              </a:ext>
            </a:extLst>
          </p:cNvPr>
          <p:cNvPicPr>
            <a:picLocks noChangeAspect="1"/>
          </p:cNvPicPr>
          <p:nvPr/>
        </p:nvPicPr>
        <p:blipFill>
          <a:blip r:embed="rId3"/>
          <a:stretch>
            <a:fillRect/>
          </a:stretch>
        </p:blipFill>
        <p:spPr>
          <a:xfrm>
            <a:off x="9540240" y="1267326"/>
            <a:ext cx="2374645" cy="3074670"/>
          </a:xfrm>
          <a:prstGeom prst="rect">
            <a:avLst/>
          </a:prstGeom>
        </p:spPr>
      </p:pic>
      <p:pic>
        <p:nvPicPr>
          <p:cNvPr id="6" name="object 3">
            <a:extLst>
              <a:ext uri="{FF2B5EF4-FFF2-40B4-BE49-F238E27FC236}">
                <a16:creationId xmlns:a16="http://schemas.microsoft.com/office/drawing/2014/main" id="{68D70FA6-E87A-AACE-C782-5B037128B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0013" y="4572000"/>
            <a:ext cx="398262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4">
            <a:extLst>
              <a:ext uri="{FF2B5EF4-FFF2-40B4-BE49-F238E27FC236}">
                <a16:creationId xmlns:a16="http://schemas.microsoft.com/office/drawing/2014/main" id="{7F6AE797-58A4-5640-1692-AB8E81D1F7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8626" y="5047618"/>
            <a:ext cx="1693374" cy="181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79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91C34-73E0-9A03-122D-2D603C8ED0D3}"/>
            </a:ext>
          </a:extLst>
        </p:cNvPr>
        <p:cNvGrpSpPr/>
        <p:nvPr/>
      </p:nvGrpSpPr>
      <p:grpSpPr>
        <a:xfrm>
          <a:off x="0" y="0"/>
          <a:ext cx="0" cy="0"/>
          <a:chOff x="0" y="0"/>
          <a:chExt cx="0" cy="0"/>
        </a:xfrm>
      </p:grpSpPr>
      <p:pic>
        <p:nvPicPr>
          <p:cNvPr id="5" name="object 2">
            <a:extLst>
              <a:ext uri="{FF2B5EF4-FFF2-40B4-BE49-F238E27FC236}">
                <a16:creationId xmlns:a16="http://schemas.microsoft.com/office/drawing/2014/main" id="{F3F2CF92-B364-BC37-486F-C21EECF367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81650" cy="93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49CB312-9208-FAD8-9166-7775D820AE80}"/>
              </a:ext>
            </a:extLst>
          </p:cNvPr>
          <p:cNvSpPr>
            <a:spLocks noGrp="1"/>
          </p:cNvSpPr>
          <p:nvPr>
            <p:ph type="title"/>
          </p:nvPr>
        </p:nvSpPr>
        <p:spPr>
          <a:xfrm>
            <a:off x="171450" y="410669"/>
            <a:ext cx="10515600" cy="781886"/>
          </a:xfrm>
        </p:spPr>
        <p:txBody>
          <a:bodyPr>
            <a:normAutofit/>
          </a:bodyPr>
          <a:lstStyle/>
          <a:p>
            <a:r>
              <a:rPr lang="en-US" b="1" dirty="0"/>
              <a:t>So What is the Capacity of a Roundabout?</a:t>
            </a:r>
          </a:p>
        </p:txBody>
      </p:sp>
      <p:sp>
        <p:nvSpPr>
          <p:cNvPr id="3" name="Content Placeholder 2">
            <a:extLst>
              <a:ext uri="{FF2B5EF4-FFF2-40B4-BE49-F238E27FC236}">
                <a16:creationId xmlns:a16="http://schemas.microsoft.com/office/drawing/2014/main" id="{B7853B63-1B39-58D0-B641-BAD1045C24D0}"/>
              </a:ext>
            </a:extLst>
          </p:cNvPr>
          <p:cNvSpPr>
            <a:spLocks noGrp="1"/>
          </p:cNvSpPr>
          <p:nvPr>
            <p:ph idx="1"/>
          </p:nvPr>
        </p:nvSpPr>
        <p:spPr>
          <a:xfrm>
            <a:off x="599440" y="5556128"/>
            <a:ext cx="8940800" cy="1092199"/>
          </a:xfrm>
        </p:spPr>
        <p:txBody>
          <a:bodyPr>
            <a:normAutofit/>
          </a:bodyPr>
          <a:lstStyle/>
          <a:p>
            <a:pPr marL="0" indent="0">
              <a:buNone/>
            </a:pPr>
            <a:endParaRPr lang="en-US" dirty="0"/>
          </a:p>
          <a:p>
            <a:pPr marL="0" indent="0">
              <a:buNone/>
            </a:pPr>
            <a:r>
              <a:rPr lang="en-US" i="1" dirty="0"/>
              <a:t>Source: HCM 7</a:t>
            </a:r>
            <a:r>
              <a:rPr lang="en-US" i="1" baseline="30000" dirty="0"/>
              <a:t>th</a:t>
            </a:r>
            <a:r>
              <a:rPr lang="en-US" i="1" dirty="0"/>
              <a:t> Edition – Chapter 22: Roundabouts</a:t>
            </a:r>
          </a:p>
        </p:txBody>
      </p:sp>
      <p:pic>
        <p:nvPicPr>
          <p:cNvPr id="9" name="Picture 8">
            <a:extLst>
              <a:ext uri="{FF2B5EF4-FFF2-40B4-BE49-F238E27FC236}">
                <a16:creationId xmlns:a16="http://schemas.microsoft.com/office/drawing/2014/main" id="{13BBAE74-7660-07AA-0AC5-C47C5273C56C}"/>
              </a:ext>
            </a:extLst>
          </p:cNvPr>
          <p:cNvPicPr>
            <a:picLocks noChangeAspect="1"/>
          </p:cNvPicPr>
          <p:nvPr/>
        </p:nvPicPr>
        <p:blipFill>
          <a:blip r:embed="rId3"/>
          <a:stretch>
            <a:fillRect/>
          </a:stretch>
        </p:blipFill>
        <p:spPr>
          <a:xfrm>
            <a:off x="532437" y="1343425"/>
            <a:ext cx="9793626" cy="4466085"/>
          </a:xfrm>
          <a:prstGeom prst="rect">
            <a:avLst/>
          </a:prstGeom>
        </p:spPr>
      </p:pic>
      <p:pic>
        <p:nvPicPr>
          <p:cNvPr id="4" name="Picture 3" descr="Highway Capacity Manual 7th Edition: A Guide for Multimodal Mobility ...">
            <a:extLst>
              <a:ext uri="{FF2B5EF4-FFF2-40B4-BE49-F238E27FC236}">
                <a16:creationId xmlns:a16="http://schemas.microsoft.com/office/drawing/2014/main" id="{17F3A0DE-E61D-42D2-99F9-23D280101ABF}"/>
              </a:ext>
            </a:extLst>
          </p:cNvPr>
          <p:cNvPicPr>
            <a:picLocks noChangeAspect="1"/>
          </p:cNvPicPr>
          <p:nvPr/>
        </p:nvPicPr>
        <p:blipFill>
          <a:blip r:embed="rId4"/>
          <a:stretch>
            <a:fillRect/>
          </a:stretch>
        </p:blipFill>
        <p:spPr>
          <a:xfrm>
            <a:off x="10221325" y="2048191"/>
            <a:ext cx="1765535" cy="2286000"/>
          </a:xfrm>
          <a:prstGeom prst="rect">
            <a:avLst/>
          </a:prstGeom>
        </p:spPr>
      </p:pic>
      <p:pic>
        <p:nvPicPr>
          <p:cNvPr id="6" name="object 3">
            <a:extLst>
              <a:ext uri="{FF2B5EF4-FFF2-40B4-BE49-F238E27FC236}">
                <a16:creationId xmlns:a16="http://schemas.microsoft.com/office/drawing/2014/main" id="{EC4F62CB-FBEF-9BDC-71D1-B907211DA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0013" y="4572000"/>
            <a:ext cx="398262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4">
            <a:extLst>
              <a:ext uri="{FF2B5EF4-FFF2-40B4-BE49-F238E27FC236}">
                <a16:creationId xmlns:a16="http://schemas.microsoft.com/office/drawing/2014/main" id="{C3BA2A0B-CF29-6C7A-8C22-DF50D7D09D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98626" y="5047618"/>
            <a:ext cx="1693374" cy="181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641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FB830-FF8B-F16C-FF03-EDC025C730B6}"/>
            </a:ext>
          </a:extLst>
        </p:cNvPr>
        <p:cNvGrpSpPr/>
        <p:nvPr/>
      </p:nvGrpSpPr>
      <p:grpSpPr>
        <a:xfrm>
          <a:off x="0" y="0"/>
          <a:ext cx="0" cy="0"/>
          <a:chOff x="0" y="0"/>
          <a:chExt cx="0" cy="0"/>
        </a:xfrm>
      </p:grpSpPr>
      <p:pic>
        <p:nvPicPr>
          <p:cNvPr id="6" name="object 3">
            <a:extLst>
              <a:ext uri="{FF2B5EF4-FFF2-40B4-BE49-F238E27FC236}">
                <a16:creationId xmlns:a16="http://schemas.microsoft.com/office/drawing/2014/main" id="{5E3C1B83-25DE-94CE-304B-0D3639E48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0013" y="4572000"/>
            <a:ext cx="3982624"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ject 2">
            <a:extLst>
              <a:ext uri="{FF2B5EF4-FFF2-40B4-BE49-F238E27FC236}">
                <a16:creationId xmlns:a16="http://schemas.microsoft.com/office/drawing/2014/main" id="{8094D163-AF61-484A-8B75-7E2682E88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581650" cy="93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1E8C14F-37B4-B136-BE3B-65E5ABEDE4A0}"/>
              </a:ext>
            </a:extLst>
          </p:cNvPr>
          <p:cNvSpPr>
            <a:spLocks noGrp="1"/>
          </p:cNvSpPr>
          <p:nvPr>
            <p:ph type="title"/>
          </p:nvPr>
        </p:nvSpPr>
        <p:spPr>
          <a:xfrm>
            <a:off x="171450" y="410669"/>
            <a:ext cx="10515600" cy="781886"/>
          </a:xfrm>
        </p:spPr>
        <p:txBody>
          <a:bodyPr>
            <a:normAutofit fontScale="90000"/>
          </a:bodyPr>
          <a:lstStyle/>
          <a:p>
            <a:r>
              <a:rPr lang="en-US" b="1" dirty="0"/>
              <a:t>“… </a:t>
            </a:r>
            <a:r>
              <a:rPr lang="en-US" dirty="0"/>
              <a:t>Capacity is not the absolute maximum flow rate observed on such a system element”</a:t>
            </a:r>
            <a:endParaRPr lang="en-US" b="1" dirty="0"/>
          </a:p>
        </p:txBody>
      </p:sp>
      <p:sp>
        <p:nvSpPr>
          <p:cNvPr id="3" name="Content Placeholder 2">
            <a:extLst>
              <a:ext uri="{FF2B5EF4-FFF2-40B4-BE49-F238E27FC236}">
                <a16:creationId xmlns:a16="http://schemas.microsoft.com/office/drawing/2014/main" id="{0C7B3B28-303E-FE5A-EFE5-3F22CAD22650}"/>
              </a:ext>
            </a:extLst>
          </p:cNvPr>
          <p:cNvSpPr>
            <a:spLocks noGrp="1"/>
          </p:cNvSpPr>
          <p:nvPr>
            <p:ph idx="1"/>
          </p:nvPr>
        </p:nvSpPr>
        <p:spPr>
          <a:xfrm>
            <a:off x="389889" y="5711960"/>
            <a:ext cx="9735185" cy="1092199"/>
          </a:xfrm>
        </p:spPr>
        <p:txBody>
          <a:bodyPr>
            <a:normAutofit/>
          </a:bodyPr>
          <a:lstStyle/>
          <a:p>
            <a:pPr marL="0" indent="0">
              <a:buNone/>
            </a:pPr>
            <a:endParaRPr lang="en-US" dirty="0"/>
          </a:p>
          <a:p>
            <a:pPr marL="0" indent="0">
              <a:buNone/>
            </a:pPr>
            <a:r>
              <a:rPr lang="en-US" i="1" dirty="0"/>
              <a:t>Source: HCM 7</a:t>
            </a:r>
            <a:r>
              <a:rPr lang="en-US" i="1" baseline="30000" dirty="0"/>
              <a:t>th</a:t>
            </a:r>
            <a:r>
              <a:rPr lang="en-US" i="1" dirty="0"/>
              <a:t> Edition – Chapter 33: Roundabouts Supplemental</a:t>
            </a:r>
          </a:p>
        </p:txBody>
      </p:sp>
      <p:pic>
        <p:nvPicPr>
          <p:cNvPr id="7" name="object 4">
            <a:extLst>
              <a:ext uri="{FF2B5EF4-FFF2-40B4-BE49-F238E27FC236}">
                <a16:creationId xmlns:a16="http://schemas.microsoft.com/office/drawing/2014/main" id="{8E2D52C2-997B-05E9-9BA3-E6FE83B02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8626" y="5047618"/>
            <a:ext cx="1693374" cy="181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Highway Capacity Manual 7th Edition: A Guide for Multimodal Mobility ...">
            <a:extLst>
              <a:ext uri="{FF2B5EF4-FFF2-40B4-BE49-F238E27FC236}">
                <a16:creationId xmlns:a16="http://schemas.microsoft.com/office/drawing/2014/main" id="{43D859E1-7C85-2D11-1825-178DAEE01BEE}"/>
              </a:ext>
            </a:extLst>
          </p:cNvPr>
          <p:cNvPicPr>
            <a:picLocks noChangeAspect="1"/>
          </p:cNvPicPr>
          <p:nvPr/>
        </p:nvPicPr>
        <p:blipFill>
          <a:blip r:embed="rId5"/>
          <a:stretch>
            <a:fillRect/>
          </a:stretch>
        </p:blipFill>
        <p:spPr>
          <a:xfrm>
            <a:off x="10221325" y="2038666"/>
            <a:ext cx="1765535" cy="2286000"/>
          </a:xfrm>
          <a:prstGeom prst="rect">
            <a:avLst/>
          </a:prstGeom>
        </p:spPr>
      </p:pic>
      <p:pic>
        <p:nvPicPr>
          <p:cNvPr id="10" name="Picture 9">
            <a:extLst>
              <a:ext uri="{FF2B5EF4-FFF2-40B4-BE49-F238E27FC236}">
                <a16:creationId xmlns:a16="http://schemas.microsoft.com/office/drawing/2014/main" id="{55D16918-A585-500C-4334-143B9FE51550}"/>
              </a:ext>
            </a:extLst>
          </p:cNvPr>
          <p:cNvPicPr>
            <a:picLocks noChangeAspect="1"/>
          </p:cNvPicPr>
          <p:nvPr/>
        </p:nvPicPr>
        <p:blipFill>
          <a:blip r:embed="rId6"/>
          <a:stretch>
            <a:fillRect/>
          </a:stretch>
        </p:blipFill>
        <p:spPr>
          <a:xfrm>
            <a:off x="907674" y="1430364"/>
            <a:ext cx="8331576" cy="4638831"/>
          </a:xfrm>
          <a:prstGeom prst="rect">
            <a:avLst/>
          </a:prstGeom>
        </p:spPr>
      </p:pic>
      <p:sp>
        <p:nvSpPr>
          <p:cNvPr id="11" name="Star: 5 Points 10">
            <a:extLst>
              <a:ext uri="{FF2B5EF4-FFF2-40B4-BE49-F238E27FC236}">
                <a16:creationId xmlns:a16="http://schemas.microsoft.com/office/drawing/2014/main" id="{BD8AAA89-E73A-86D7-BE72-AE557CBC4064}"/>
              </a:ext>
            </a:extLst>
          </p:cNvPr>
          <p:cNvSpPr/>
          <p:nvPr/>
        </p:nvSpPr>
        <p:spPr>
          <a:xfrm>
            <a:off x="5581650" y="3600450"/>
            <a:ext cx="177800" cy="152400"/>
          </a:xfrm>
          <a:prstGeom prst="star5">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0D4F648-B850-E07C-CBB3-D80835D89C78}"/>
              </a:ext>
            </a:extLst>
          </p:cNvPr>
          <p:cNvSpPr/>
          <p:nvPr/>
        </p:nvSpPr>
        <p:spPr>
          <a:xfrm>
            <a:off x="0" y="1"/>
            <a:ext cx="12192000" cy="6705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poster with text and images of cars and symbols&#10;&#10;Description automatically generated with medium confidence">
            <a:extLst>
              <a:ext uri="{FF2B5EF4-FFF2-40B4-BE49-F238E27FC236}">
                <a16:creationId xmlns:a16="http://schemas.microsoft.com/office/drawing/2014/main" id="{1C613612-B09C-0F2F-D491-0495D4E897C1}"/>
              </a:ext>
            </a:extLst>
          </p:cNvPr>
          <p:cNvPicPr>
            <a:picLocks noChangeAspect="1"/>
          </p:cNvPicPr>
          <p:nvPr/>
        </p:nvPicPr>
        <p:blipFill rotWithShape="1">
          <a:blip r:embed="rId3">
            <a:extLst>
              <a:ext uri="{28A0092B-C50C-407E-A947-70E740481C1C}">
                <a14:useLocalDpi xmlns:a14="http://schemas.microsoft.com/office/drawing/2010/main" val="0"/>
              </a:ext>
            </a:extLst>
          </a:blip>
          <a:srcRect b="82537"/>
          <a:stretch>
            <a:fillRect/>
          </a:stretch>
        </p:blipFill>
        <p:spPr>
          <a:xfrm>
            <a:off x="0" y="487646"/>
            <a:ext cx="12192000" cy="963445"/>
          </a:xfrm>
          <a:prstGeom prst="rect">
            <a:avLst/>
          </a:prstGeom>
        </p:spPr>
      </p:pic>
      <p:sp>
        <p:nvSpPr>
          <p:cNvPr id="15" name="Slide Number Placeholder 45">
            <a:extLst>
              <a:ext uri="{FF2B5EF4-FFF2-40B4-BE49-F238E27FC236}">
                <a16:creationId xmlns:a16="http://schemas.microsoft.com/office/drawing/2014/main" id="{B089A18A-98AE-78D6-D4C1-F05641A9EC70}"/>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18</a:t>
            </a:fld>
            <a:endParaRPr lang="en-US" sz="1200" dirty="0">
              <a:latin typeface="Arial" panose="020B0604020202020204" pitchFamily="34" charset="0"/>
              <a:cs typeface="Arial" panose="020B0604020202020204" pitchFamily="34" charset="0"/>
            </a:endParaRPr>
          </a:p>
        </p:txBody>
      </p:sp>
      <p:pic>
        <p:nvPicPr>
          <p:cNvPr id="3" name="Picture 2" descr="A poster with text and images of cars and symbols&#10;&#10;Description automatically generated with medium confidence">
            <a:extLst>
              <a:ext uri="{FF2B5EF4-FFF2-40B4-BE49-F238E27FC236}">
                <a16:creationId xmlns:a16="http://schemas.microsoft.com/office/drawing/2014/main" id="{A7BE6673-C5A1-B569-B402-3906F3642B0E}"/>
              </a:ext>
            </a:extLst>
          </p:cNvPr>
          <p:cNvPicPr>
            <a:picLocks noChangeAspect="1"/>
          </p:cNvPicPr>
          <p:nvPr/>
        </p:nvPicPr>
        <p:blipFill rotWithShape="1">
          <a:blip r:embed="rId4">
            <a:extLst>
              <a:ext uri="{28A0092B-C50C-407E-A947-70E740481C1C}">
                <a14:useLocalDpi xmlns:a14="http://schemas.microsoft.com/office/drawing/2010/main" val="0"/>
              </a:ext>
            </a:extLst>
          </a:blip>
          <a:srcRect t="18958" b="56526"/>
          <a:stretch>
            <a:fillRect/>
          </a:stretch>
        </p:blipFill>
        <p:spPr>
          <a:xfrm>
            <a:off x="0" y="1533525"/>
            <a:ext cx="12192000" cy="1352550"/>
          </a:xfrm>
          <a:prstGeom prst="rect">
            <a:avLst/>
          </a:prstGeom>
        </p:spPr>
      </p:pic>
      <p:pic>
        <p:nvPicPr>
          <p:cNvPr id="5" name="Picture 4" descr="A poster with text and images of cars and symbols&#10;&#10;Description automatically generated with medium confidence">
            <a:extLst>
              <a:ext uri="{FF2B5EF4-FFF2-40B4-BE49-F238E27FC236}">
                <a16:creationId xmlns:a16="http://schemas.microsoft.com/office/drawing/2014/main" id="{C87853FF-5E3B-D137-1246-1DDD7D6B1074}"/>
              </a:ext>
            </a:extLst>
          </p:cNvPr>
          <p:cNvPicPr>
            <a:picLocks noChangeAspect="1"/>
          </p:cNvPicPr>
          <p:nvPr/>
        </p:nvPicPr>
        <p:blipFill rotWithShape="1">
          <a:blip r:embed="rId4">
            <a:extLst>
              <a:ext uri="{28A0092B-C50C-407E-A947-70E740481C1C}">
                <a14:useLocalDpi xmlns:a14="http://schemas.microsoft.com/office/drawing/2010/main" val="0"/>
              </a:ext>
            </a:extLst>
          </a:blip>
          <a:srcRect t="43474" b="5298"/>
          <a:stretch>
            <a:fillRect/>
          </a:stretch>
        </p:blipFill>
        <p:spPr>
          <a:xfrm>
            <a:off x="0" y="2886075"/>
            <a:ext cx="12192000" cy="2826236"/>
          </a:xfrm>
          <a:prstGeom prst="rect">
            <a:avLst/>
          </a:prstGeom>
        </p:spPr>
      </p:pic>
    </p:spTree>
    <p:extLst>
      <p:ext uri="{BB962C8B-B14F-4D97-AF65-F5344CB8AC3E}">
        <p14:creationId xmlns:p14="http://schemas.microsoft.com/office/powerpoint/2010/main" val="42625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5F396FA-4D0B-B1D9-1B62-7067A23B92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954"/>
          <a:stretch/>
        </p:blipFill>
        <p:spPr bwMode="auto">
          <a:xfrm>
            <a:off x="7760133" y="486384"/>
            <a:ext cx="4369890" cy="530107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613B371-ECBF-4C6D-6330-819D521DF4CB}"/>
              </a:ext>
            </a:extLst>
          </p:cNvPr>
          <p:cNvSpPr txBox="1"/>
          <p:nvPr/>
        </p:nvSpPr>
        <p:spPr>
          <a:xfrm>
            <a:off x="3326792" y="5787457"/>
            <a:ext cx="5346440" cy="338554"/>
          </a:xfrm>
          <a:prstGeom prst="rect">
            <a:avLst/>
          </a:prstGeom>
          <a:noFill/>
        </p:spPr>
        <p:txBody>
          <a:bodyPr wrap="square">
            <a:spAutoFit/>
          </a:bodyPr>
          <a:lstStyle/>
          <a:p>
            <a:r>
              <a:rPr lang="en-US" sz="1600" i="1" dirty="0">
                <a:solidFill>
                  <a:srgbClr val="000000"/>
                </a:solidFill>
                <a:latin typeface="Calibri" panose="020F0502020204030204" pitchFamily="34" charset="0"/>
              </a:rPr>
              <a:t>Source: Adapted from HCM 7</a:t>
            </a:r>
            <a:r>
              <a:rPr lang="en-US" sz="1600" i="1" baseline="30000" dirty="0">
                <a:solidFill>
                  <a:srgbClr val="000000"/>
                </a:solidFill>
                <a:latin typeface="Calibri" panose="020F0502020204030204" pitchFamily="34" charset="0"/>
              </a:rPr>
              <a:t>th</a:t>
            </a:r>
            <a:r>
              <a:rPr lang="en-US" sz="1600" i="1" dirty="0">
                <a:solidFill>
                  <a:srgbClr val="000000"/>
                </a:solidFill>
                <a:latin typeface="Calibri" panose="020F0502020204030204" pitchFamily="34" charset="0"/>
              </a:rPr>
              <a:t> Edition Chapter 3</a:t>
            </a:r>
          </a:p>
        </p:txBody>
      </p:sp>
      <p:pic>
        <p:nvPicPr>
          <p:cNvPr id="10" name="Picture 2">
            <a:extLst>
              <a:ext uri="{FF2B5EF4-FFF2-40B4-BE49-F238E27FC236}">
                <a16:creationId xmlns:a16="http://schemas.microsoft.com/office/drawing/2014/main" id="{5018F517-277D-5FD0-6403-02CB68B214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954"/>
          <a:stretch/>
        </p:blipFill>
        <p:spPr bwMode="auto">
          <a:xfrm>
            <a:off x="3161432" y="593797"/>
            <a:ext cx="4369890" cy="530107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45">
            <a:extLst>
              <a:ext uri="{FF2B5EF4-FFF2-40B4-BE49-F238E27FC236}">
                <a16:creationId xmlns:a16="http://schemas.microsoft.com/office/drawing/2014/main" id="{CD3954DC-D4F5-E99D-99FB-7851339E3135}"/>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19</a:t>
            </a:fld>
            <a:endParaRPr lang="en-US" sz="1200" dirty="0">
              <a:latin typeface="Arial" panose="020B0604020202020204" pitchFamily="34" charset="0"/>
              <a:cs typeface="Arial" panose="020B0604020202020204" pitchFamily="34" charset="0"/>
            </a:endParaRPr>
          </a:p>
        </p:txBody>
      </p:sp>
      <p:sp>
        <p:nvSpPr>
          <p:cNvPr id="4" name="Scroll: Vertical 3">
            <a:extLst>
              <a:ext uri="{FF2B5EF4-FFF2-40B4-BE49-F238E27FC236}">
                <a16:creationId xmlns:a16="http://schemas.microsoft.com/office/drawing/2014/main" id="{670C1CFF-03AB-A1A7-8580-237D561D0471}"/>
              </a:ext>
            </a:extLst>
          </p:cNvPr>
          <p:cNvSpPr/>
          <p:nvPr/>
        </p:nvSpPr>
        <p:spPr>
          <a:xfrm>
            <a:off x="228811" y="1294404"/>
            <a:ext cx="2932621" cy="3709416"/>
          </a:xfrm>
          <a:prstGeom prst="verticalScroll">
            <a:avLst/>
          </a:prstGeom>
          <a:solidFill>
            <a:schemeClr val="tx2">
              <a:lumMod val="65000"/>
              <a:lumOff val="3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sz="2000" dirty="0"/>
              <a:t>Designing for peak-hour capacity and the 30th highest hourly volume results in unused capacity for most </a:t>
            </a:r>
            <a:br>
              <a:rPr lang="en-US" sz="2000" dirty="0"/>
            </a:br>
            <a:r>
              <a:rPr lang="en-US" sz="2000" dirty="0"/>
              <a:t>of the day!</a:t>
            </a:r>
          </a:p>
        </p:txBody>
      </p:sp>
    </p:spTree>
    <p:extLst>
      <p:ext uri="{BB962C8B-B14F-4D97-AF65-F5344CB8AC3E}">
        <p14:creationId xmlns:p14="http://schemas.microsoft.com/office/powerpoint/2010/main" val="389808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5C20-84B2-4231-922D-D61A49190CB1}"/>
              </a:ext>
            </a:extLst>
          </p:cNvPr>
          <p:cNvSpPr txBox="1">
            <a:spLocks/>
          </p:cNvSpPr>
          <p:nvPr/>
        </p:nvSpPr>
        <p:spPr>
          <a:xfrm>
            <a:off x="661320" y="304044"/>
            <a:ext cx="11190192" cy="62227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2">
                    <a:lumMod val="25000"/>
                  </a:schemeClr>
                </a:solidFill>
                <a:latin typeface="Arial Nova" panose="020B0504020202020204" pitchFamily="34" charset="0"/>
              </a:rPr>
              <a:t>A NEW DECISION-MAKING FRAMEWORK</a:t>
            </a:r>
          </a:p>
        </p:txBody>
      </p:sp>
      <p:sp>
        <p:nvSpPr>
          <p:cNvPr id="16" name="Slide Number Placeholder 45">
            <a:extLst>
              <a:ext uri="{FF2B5EF4-FFF2-40B4-BE49-F238E27FC236}">
                <a16:creationId xmlns:a16="http://schemas.microsoft.com/office/drawing/2014/main" id="{7EABDB31-D32F-4D36-B6C4-E81D21943C71}"/>
              </a:ext>
            </a:extLst>
          </p:cNvPr>
          <p:cNvSpPr>
            <a:spLocks noGrp="1"/>
          </p:cNvSpPr>
          <p:nvPr>
            <p:ph type="sldNum" sz="quarter" idx="12"/>
          </p:nvPr>
        </p:nvSpPr>
        <p:spPr>
          <a:xfrm>
            <a:off x="4724400"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20</a:t>
            </a:fld>
            <a:endParaRPr lang="en-US" sz="1200" dirty="0">
              <a:latin typeface="Arial" panose="020B0604020202020204" pitchFamily="34" charset="0"/>
              <a:cs typeface="Arial" panose="020B0604020202020204" pitchFamily="34" charset="0"/>
            </a:endParaRPr>
          </a:p>
        </p:txBody>
      </p:sp>
      <p:pic>
        <p:nvPicPr>
          <p:cNvPr id="4" name="Picture 3" descr="A picture containing diagram&#10;&#10;Description automatically generated">
            <a:extLst>
              <a:ext uri="{FF2B5EF4-FFF2-40B4-BE49-F238E27FC236}">
                <a16:creationId xmlns:a16="http://schemas.microsoft.com/office/drawing/2014/main" id="{1F57C6D4-578F-D6B9-C3B0-2A2DDD37A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48" y="926318"/>
            <a:ext cx="8246450" cy="5250945"/>
          </a:xfrm>
          <a:prstGeom prst="rect">
            <a:avLst/>
          </a:prstGeom>
        </p:spPr>
      </p:pic>
      <p:pic>
        <p:nvPicPr>
          <p:cNvPr id="3" name="Picture 2">
            <a:extLst>
              <a:ext uri="{FF2B5EF4-FFF2-40B4-BE49-F238E27FC236}">
                <a16:creationId xmlns:a16="http://schemas.microsoft.com/office/drawing/2014/main" id="{98DE26BD-53E8-EC29-29C0-3ABF806205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51748" y="1812486"/>
            <a:ext cx="2499764" cy="3233028"/>
          </a:xfrm>
          <a:prstGeom prst="rect">
            <a:avLst/>
          </a:prstGeom>
        </p:spPr>
      </p:pic>
    </p:spTree>
    <p:extLst>
      <p:ext uri="{BB962C8B-B14F-4D97-AF65-F5344CB8AC3E}">
        <p14:creationId xmlns:p14="http://schemas.microsoft.com/office/powerpoint/2010/main" val="356326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A road with cars and trees&#10;&#10;AI-generated content may be incorrect.">
            <a:extLst>
              <a:ext uri="{FF2B5EF4-FFF2-40B4-BE49-F238E27FC236}">
                <a16:creationId xmlns:a16="http://schemas.microsoft.com/office/drawing/2014/main" id="{35C2FA84-2CB2-AC60-E06E-EDF966AB8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370" b="4209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970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8DE9AF6-3CC8-C1F1-4E79-EA2E528404F7}"/>
              </a:ext>
            </a:extLst>
          </p:cNvPr>
          <p:cNvCxnSpPr>
            <a:cxnSpLocks/>
          </p:cNvCxnSpPr>
          <p:nvPr/>
        </p:nvCxnSpPr>
        <p:spPr>
          <a:xfrm>
            <a:off x="668215" y="926123"/>
            <a:ext cx="0" cy="188741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AEA61BE-678A-1C20-ACBB-FCB234D60776}"/>
              </a:ext>
            </a:extLst>
          </p:cNvPr>
          <p:cNvSpPr/>
          <p:nvPr/>
        </p:nvSpPr>
        <p:spPr>
          <a:xfrm>
            <a:off x="415636" y="540327"/>
            <a:ext cx="571500" cy="25561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F470F4-9FF3-5313-A5B3-D190ADED34A2}"/>
              </a:ext>
            </a:extLst>
          </p:cNvPr>
          <p:cNvSpPr>
            <a:spLocks noGrp="1"/>
          </p:cNvSpPr>
          <p:nvPr>
            <p:ph type="title"/>
          </p:nvPr>
        </p:nvSpPr>
        <p:spPr>
          <a:xfrm>
            <a:off x="542554" y="376210"/>
            <a:ext cx="11106891" cy="871677"/>
          </a:xfrm>
        </p:spPr>
        <p:txBody>
          <a:bodyPr anchor="t">
            <a:normAutofit/>
          </a:bodyPr>
          <a:lstStyle/>
          <a:p>
            <a:r>
              <a:rPr lang="en-US" sz="2800" b="1" dirty="0">
                <a:latin typeface="Open Sans"/>
                <a:ea typeface="Open Sans"/>
                <a:cs typeface="Open Sans"/>
              </a:rPr>
              <a:t>ALL-DAY INTERSECTION ASSESSMENT</a:t>
            </a:r>
            <a:br>
              <a:rPr lang="en-US" sz="2800" b="1" dirty="0">
                <a:latin typeface="Open Sans"/>
                <a:ea typeface="Open Sans"/>
                <a:cs typeface="Open Sans"/>
              </a:rPr>
            </a:br>
            <a:r>
              <a:rPr lang="en-US" sz="2800" b="1" dirty="0">
                <a:latin typeface="Open Sans"/>
                <a:ea typeface="Open Sans"/>
                <a:cs typeface="Open Sans"/>
              </a:rPr>
              <a:t>Illustrative Example</a:t>
            </a:r>
            <a:endParaRPr lang="en-US" sz="2800" dirty="0"/>
          </a:p>
        </p:txBody>
      </p:sp>
      <p:pic>
        <p:nvPicPr>
          <p:cNvPr id="3" name="Picture 2" descr="Chart&#10;&#10;Description automatically generated">
            <a:extLst>
              <a:ext uri="{FF2B5EF4-FFF2-40B4-BE49-F238E27FC236}">
                <a16:creationId xmlns:a16="http://schemas.microsoft.com/office/drawing/2014/main" id="{ED71B807-C1BD-FFC3-FC1A-171588C5D83D}"/>
              </a:ext>
            </a:extLst>
          </p:cNvPr>
          <p:cNvPicPr>
            <a:picLocks noChangeAspect="1"/>
          </p:cNvPicPr>
          <p:nvPr/>
        </p:nvPicPr>
        <p:blipFill rotWithShape="1">
          <a:blip r:embed="rId3"/>
          <a:srcRect t="9564"/>
          <a:stretch/>
        </p:blipFill>
        <p:spPr>
          <a:xfrm>
            <a:off x="334105" y="1412004"/>
            <a:ext cx="11523785" cy="4462642"/>
          </a:xfrm>
          <a:prstGeom prst="rect">
            <a:avLst/>
          </a:prstGeom>
        </p:spPr>
      </p:pic>
      <p:sp>
        <p:nvSpPr>
          <p:cNvPr id="6" name="Slide Number Placeholder 45">
            <a:extLst>
              <a:ext uri="{FF2B5EF4-FFF2-40B4-BE49-F238E27FC236}">
                <a16:creationId xmlns:a16="http://schemas.microsoft.com/office/drawing/2014/main" id="{858B6195-0BED-46AA-34F0-501297CD9C3E}"/>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22</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667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024D5A-8314-06DD-C842-5F2DFBAE7C57}"/>
              </a:ext>
            </a:extLst>
          </p:cNvPr>
          <p:cNvSpPr>
            <a:spLocks noGrp="1"/>
          </p:cNvSpPr>
          <p:nvPr>
            <p:ph type="title"/>
          </p:nvPr>
        </p:nvSpPr>
        <p:spPr>
          <a:xfrm>
            <a:off x="838200" y="107577"/>
            <a:ext cx="10515600" cy="871369"/>
          </a:xfrm>
        </p:spPr>
        <p:txBody>
          <a:bodyPr>
            <a:normAutofit/>
          </a:bodyPr>
          <a:lstStyle/>
          <a:p>
            <a:r>
              <a:rPr lang="en-US" sz="2800" b="1" dirty="0">
                <a:latin typeface="Arial Nova" panose="020B0504020202020204" pitchFamily="34" charset="0"/>
              </a:rPr>
              <a:t>A NEW 24-HOUR PARADIGM</a:t>
            </a:r>
          </a:p>
        </p:txBody>
      </p:sp>
      <p:pic>
        <p:nvPicPr>
          <p:cNvPr id="4" name="Picture 3" descr="A screenshot of a screen&#10;&#10;Description automatically generated">
            <a:extLst>
              <a:ext uri="{FF2B5EF4-FFF2-40B4-BE49-F238E27FC236}">
                <a16:creationId xmlns:a16="http://schemas.microsoft.com/office/drawing/2014/main" id="{1CF33686-2573-EDD3-67EA-0A7B23686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742" y="903104"/>
            <a:ext cx="9757270" cy="5639991"/>
          </a:xfrm>
          <a:prstGeom prst="rect">
            <a:avLst/>
          </a:prstGeom>
        </p:spPr>
      </p:pic>
      <p:sp>
        <p:nvSpPr>
          <p:cNvPr id="5" name="Slide Number Placeholder 45">
            <a:extLst>
              <a:ext uri="{FF2B5EF4-FFF2-40B4-BE49-F238E27FC236}">
                <a16:creationId xmlns:a16="http://schemas.microsoft.com/office/drawing/2014/main" id="{0633D67B-001F-D2C9-DD63-AB05C5F29EE0}"/>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23</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3830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6D7AFB3B-1DD8-0338-5727-1F73DCDB3008}"/>
              </a:ext>
            </a:extLst>
          </p:cNvPr>
          <p:cNvPicPr>
            <a:picLocks noChangeAspect="1"/>
          </p:cNvPicPr>
          <p:nvPr/>
        </p:nvPicPr>
        <p:blipFill>
          <a:blip r:embed="rId3"/>
          <a:stretch>
            <a:fillRect/>
          </a:stretch>
        </p:blipFill>
        <p:spPr>
          <a:xfrm>
            <a:off x="1427547" y="145440"/>
            <a:ext cx="9018130" cy="3861633"/>
          </a:xfrm>
          <a:prstGeom prst="rect">
            <a:avLst/>
          </a:prstGeom>
        </p:spPr>
      </p:pic>
      <p:pic>
        <p:nvPicPr>
          <p:cNvPr id="2" name="Picture 1" descr="A screenshot of a computer&#10;&#10;Description automatically generated with medium confidence">
            <a:extLst>
              <a:ext uri="{FF2B5EF4-FFF2-40B4-BE49-F238E27FC236}">
                <a16:creationId xmlns:a16="http://schemas.microsoft.com/office/drawing/2014/main" id="{BF96D60F-E752-B630-AB12-A68CFD41D7B5}"/>
              </a:ext>
            </a:extLst>
          </p:cNvPr>
          <p:cNvPicPr>
            <a:picLocks noChangeAspect="1"/>
          </p:cNvPicPr>
          <p:nvPr/>
        </p:nvPicPr>
        <p:blipFill>
          <a:blip r:embed="rId4"/>
          <a:stretch>
            <a:fillRect/>
          </a:stretch>
        </p:blipFill>
        <p:spPr>
          <a:xfrm>
            <a:off x="1427547" y="3931767"/>
            <a:ext cx="9018130" cy="2443110"/>
          </a:xfrm>
          <a:prstGeom prst="rect">
            <a:avLst/>
          </a:prstGeom>
        </p:spPr>
      </p:pic>
      <p:sp>
        <p:nvSpPr>
          <p:cNvPr id="4" name="Rectangle 3">
            <a:extLst>
              <a:ext uri="{FF2B5EF4-FFF2-40B4-BE49-F238E27FC236}">
                <a16:creationId xmlns:a16="http://schemas.microsoft.com/office/drawing/2014/main" id="{CA23FCFA-59C8-C536-BC51-2E82D522602E}"/>
              </a:ext>
            </a:extLst>
          </p:cNvPr>
          <p:cNvSpPr/>
          <p:nvPr/>
        </p:nvSpPr>
        <p:spPr>
          <a:xfrm>
            <a:off x="8923945" y="4035676"/>
            <a:ext cx="1521732" cy="2351723"/>
          </a:xfrm>
          <a:prstGeom prst="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5">
            <a:extLst>
              <a:ext uri="{FF2B5EF4-FFF2-40B4-BE49-F238E27FC236}">
                <a16:creationId xmlns:a16="http://schemas.microsoft.com/office/drawing/2014/main" id="{05450704-86D0-766E-CC4E-A4C8E1550539}"/>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24</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9917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7148" y="-21959"/>
            <a:ext cx="4375356" cy="687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25863" cy="165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3646" y="5149984"/>
            <a:ext cx="1508857" cy="161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D6BF61D1-5A1B-340A-1C71-C4BCB27653E0}"/>
              </a:ext>
            </a:extLst>
          </p:cNvPr>
          <p:cNvSpPr>
            <a:spLocks noGrp="1"/>
          </p:cNvSpPr>
          <p:nvPr>
            <p:ph type="title"/>
          </p:nvPr>
        </p:nvSpPr>
        <p:spPr>
          <a:xfrm>
            <a:off x="171450" y="410669"/>
            <a:ext cx="10515600" cy="781886"/>
          </a:xfrm>
        </p:spPr>
        <p:txBody>
          <a:bodyPr>
            <a:normAutofit/>
          </a:bodyPr>
          <a:lstStyle/>
          <a:p>
            <a:r>
              <a:rPr lang="en-US" sz="4400" b="1" dirty="0">
                <a:solidFill>
                  <a:schemeClr val="tx2"/>
                </a:solidFill>
              </a:rPr>
              <a:t> “Just to be Safe” …</a:t>
            </a:r>
          </a:p>
        </p:txBody>
      </p:sp>
      <p:sp>
        <p:nvSpPr>
          <p:cNvPr id="8" name="Content Placeholder 2">
            <a:extLst>
              <a:ext uri="{FF2B5EF4-FFF2-40B4-BE49-F238E27FC236}">
                <a16:creationId xmlns:a16="http://schemas.microsoft.com/office/drawing/2014/main" id="{C67DBE4A-2430-A7B5-1717-62E9239F11F4}"/>
              </a:ext>
            </a:extLst>
          </p:cNvPr>
          <p:cNvSpPr txBox="1">
            <a:spLocks/>
          </p:cNvSpPr>
          <p:nvPr/>
        </p:nvSpPr>
        <p:spPr>
          <a:xfrm>
            <a:off x="599440" y="1511300"/>
            <a:ext cx="10424160" cy="49815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478"/>
                </a:solidFill>
                <a:latin typeface="Interstate Regular" panose="0200050302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478"/>
                </a:solidFill>
                <a:latin typeface="Interstate Regular" panose="0200050302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478"/>
                </a:solidFill>
                <a:latin typeface="Interstate Regular" panose="0200050302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478"/>
                </a:solidFill>
                <a:latin typeface="Interstate Regular" panose="0200050302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 we design for the peak 15-minutes of the day …</a:t>
            </a:r>
          </a:p>
          <a:p>
            <a:r>
              <a:rPr lang="en-US" sz="3200" dirty="0"/>
              <a:t>… we estimate traffic for the 30</a:t>
            </a:r>
            <a:r>
              <a:rPr lang="en-US" sz="3200" baseline="30000" dirty="0"/>
              <a:t>th</a:t>
            </a:r>
            <a:r>
              <a:rPr lang="en-US" sz="3200" dirty="0"/>
              <a:t> highest hour of the year …</a:t>
            </a:r>
          </a:p>
          <a:p>
            <a:r>
              <a:rPr lang="en-US" sz="3200" dirty="0"/>
              <a:t>… we forecast traffic out 20 years from the current year …</a:t>
            </a:r>
          </a:p>
          <a:p>
            <a:r>
              <a:rPr lang="en-US" sz="3200" dirty="0"/>
              <a:t>… we use an average measure of capacity …</a:t>
            </a:r>
          </a:p>
          <a:p>
            <a:r>
              <a:rPr lang="en-US" sz="3200" dirty="0"/>
              <a:t>… we design our intersection to be below that capacity …</a:t>
            </a:r>
          </a:p>
          <a:p>
            <a:r>
              <a:rPr lang="en-US" sz="3200" dirty="0"/>
              <a:t>… we target a LOS grade of D … </a:t>
            </a:r>
          </a:p>
          <a:p>
            <a:r>
              <a:rPr lang="en-US" sz="3200" dirty="0"/>
              <a:t>… we add a safety margin to our intersection timing (</a:t>
            </a:r>
            <a:r>
              <a:rPr lang="en-US" sz="3200" dirty="0" err="1"/>
              <a:t>X</a:t>
            </a:r>
            <a:r>
              <a:rPr lang="en-US" sz="3200" baseline="-25000" dirty="0" err="1"/>
              <a:t>c</a:t>
            </a:r>
            <a:r>
              <a:rPr lang="en-US" sz="3200" dirty="0"/>
              <a:t>) …</a:t>
            </a:r>
          </a:p>
          <a:p>
            <a:r>
              <a:rPr lang="en-US" sz="3200" dirty="0"/>
              <a:t>…  </a:t>
            </a:r>
            <a:endParaRPr lang="en-US" sz="3200" i="1" dirty="0"/>
          </a:p>
        </p:txBody>
      </p:sp>
    </p:spTree>
    <p:extLst>
      <p:ext uri="{BB962C8B-B14F-4D97-AF65-F5344CB8AC3E}">
        <p14:creationId xmlns:p14="http://schemas.microsoft.com/office/powerpoint/2010/main" val="19195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3C64-27EF-50A6-CF36-1660C893CE19}"/>
              </a:ext>
            </a:extLst>
          </p:cNvPr>
          <p:cNvSpPr>
            <a:spLocks noGrp="1"/>
          </p:cNvSpPr>
          <p:nvPr>
            <p:ph type="title"/>
          </p:nvPr>
        </p:nvSpPr>
        <p:spPr>
          <a:xfrm>
            <a:off x="852024" y="230615"/>
            <a:ext cx="10513472" cy="913337"/>
          </a:xfrm>
        </p:spPr>
        <p:txBody>
          <a:bodyPr/>
          <a:lstStyle/>
          <a:p>
            <a:r>
              <a:rPr lang="en-US" dirty="0"/>
              <a:t>What is Failure?</a:t>
            </a:r>
          </a:p>
        </p:txBody>
      </p:sp>
      <p:pic>
        <p:nvPicPr>
          <p:cNvPr id="1026" name="Picture 2" descr="Remembering the 2007 Bridge Collapse in Minnesota - Mike on Traffic">
            <a:extLst>
              <a:ext uri="{FF2B5EF4-FFF2-40B4-BE49-F238E27FC236}">
                <a16:creationId xmlns:a16="http://schemas.microsoft.com/office/drawing/2014/main" id="{61E3431B-6373-F229-59CB-09823AEE58F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168"/>
          <a:stretch/>
        </p:blipFill>
        <p:spPr bwMode="auto">
          <a:xfrm>
            <a:off x="526256" y="1095117"/>
            <a:ext cx="5884158" cy="28131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en this hotel skywalk collapsed, it was one of the deadliest structural failures in US history">
            <a:extLst>
              <a:ext uri="{FF2B5EF4-FFF2-40B4-BE49-F238E27FC236}">
                <a16:creationId xmlns:a16="http://schemas.microsoft.com/office/drawing/2014/main" id="{7C86C6B7-C227-DE2F-A1B8-6FDC4CCE0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4112" y="1143541"/>
            <a:ext cx="4207686" cy="27646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6C11E4E3-4ED9-941A-36C4-D3734AD543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558" y="4064598"/>
            <a:ext cx="4943921" cy="26573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olice Department Crash Investigation Unit | Nashville.gov">
            <a:extLst>
              <a:ext uri="{FF2B5EF4-FFF2-40B4-BE49-F238E27FC236}">
                <a16:creationId xmlns:a16="http://schemas.microsoft.com/office/drawing/2014/main" id="{DA91383F-2C4C-DCF2-CDDF-C7F2B51F5A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11" t="3342" b="22614"/>
          <a:stretch>
            <a:fillRect/>
          </a:stretch>
        </p:blipFill>
        <p:spPr bwMode="auto">
          <a:xfrm>
            <a:off x="5778640" y="4064597"/>
            <a:ext cx="5213158" cy="2657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20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5C20-84B2-4231-922D-D61A49190CB1}"/>
              </a:ext>
            </a:extLst>
          </p:cNvPr>
          <p:cNvSpPr txBox="1">
            <a:spLocks/>
          </p:cNvSpPr>
          <p:nvPr/>
        </p:nvSpPr>
        <p:spPr>
          <a:xfrm>
            <a:off x="661320" y="266278"/>
            <a:ext cx="11190192" cy="62227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2">
                    <a:lumMod val="25000"/>
                  </a:schemeClr>
                </a:solidFill>
                <a:latin typeface="Arial Nova" panose="020B0504020202020204" pitchFamily="34" charset="0"/>
              </a:rPr>
              <a:t>RAISE THE FLOOR ON TRANSPORTATION SAFETY</a:t>
            </a:r>
          </a:p>
        </p:txBody>
      </p:sp>
      <p:sp>
        <p:nvSpPr>
          <p:cNvPr id="16" name="Slide Number Placeholder 45">
            <a:extLst>
              <a:ext uri="{FF2B5EF4-FFF2-40B4-BE49-F238E27FC236}">
                <a16:creationId xmlns:a16="http://schemas.microsoft.com/office/drawing/2014/main" id="{7EABDB31-D32F-4D36-B6C4-E81D21943C71}"/>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27</a:t>
            </a:fld>
            <a:endParaRPr lang="en-US" sz="1200" dirty="0">
              <a:latin typeface="Arial" panose="020B0604020202020204" pitchFamily="34" charset="0"/>
              <a:cs typeface="Arial" panose="020B0604020202020204" pitchFamily="34" charset="0"/>
            </a:endParaRPr>
          </a:p>
        </p:txBody>
      </p:sp>
      <p:pic>
        <p:nvPicPr>
          <p:cNvPr id="6" name="Picture 5" descr="A person riding a bicycle on a street&#10;&#10;Description automatically generated">
            <a:extLst>
              <a:ext uri="{FF2B5EF4-FFF2-40B4-BE49-F238E27FC236}">
                <a16:creationId xmlns:a16="http://schemas.microsoft.com/office/drawing/2014/main" id="{CE6095C6-9707-1B3E-3D90-17248C1572E0}"/>
              </a:ext>
            </a:extLst>
          </p:cNvPr>
          <p:cNvPicPr>
            <a:picLocks noChangeAspect="1"/>
          </p:cNvPicPr>
          <p:nvPr/>
        </p:nvPicPr>
        <p:blipFill rotWithShape="1">
          <a:blip r:embed="rId3"/>
          <a:srcRect t="39345" b="9443"/>
          <a:stretch/>
        </p:blipFill>
        <p:spPr>
          <a:xfrm>
            <a:off x="-2" y="981635"/>
            <a:ext cx="12192000" cy="4701092"/>
          </a:xfrm>
          <a:prstGeom prst="rect">
            <a:avLst/>
          </a:prstGeom>
        </p:spPr>
      </p:pic>
    </p:spTree>
    <p:extLst>
      <p:ext uri="{BB962C8B-B14F-4D97-AF65-F5344CB8AC3E}">
        <p14:creationId xmlns:p14="http://schemas.microsoft.com/office/powerpoint/2010/main" val="1160574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BDDB-6306-969B-C3DD-7BC9AF056996}"/>
            </a:ext>
          </a:extLst>
        </p:cNvPr>
        <p:cNvGrpSpPr/>
        <p:nvPr/>
      </p:nvGrpSpPr>
      <p:grpSpPr>
        <a:xfrm>
          <a:off x="0" y="0"/>
          <a:ext cx="0" cy="0"/>
          <a:chOff x="0" y="0"/>
          <a:chExt cx="0" cy="0"/>
        </a:xfrm>
      </p:grpSpPr>
      <p:pic>
        <p:nvPicPr>
          <p:cNvPr id="4" name="Picture 3" descr="A person in a suit speaking to a group of people&#10;&#10;AI-generated content may be incorrect.">
            <a:extLst>
              <a:ext uri="{FF2B5EF4-FFF2-40B4-BE49-F238E27FC236}">
                <a16:creationId xmlns:a16="http://schemas.microsoft.com/office/drawing/2014/main" id="{9881FF55-3A2A-0D8C-6660-8DF43891A634}"/>
              </a:ext>
            </a:extLst>
          </p:cNvPr>
          <p:cNvPicPr>
            <a:picLocks noChangeAspect="1"/>
          </p:cNvPicPr>
          <p:nvPr/>
        </p:nvPicPr>
        <p:blipFill>
          <a:blip r:embed="rId2"/>
          <a:srcRect b="15370"/>
          <a:stretch>
            <a:fillRect/>
          </a:stretch>
        </p:blipFill>
        <p:spPr>
          <a:xfrm>
            <a:off x="-4743" y="-7619"/>
            <a:ext cx="12191979" cy="6887364"/>
          </a:xfrm>
          <a:prstGeom prst="rect">
            <a:avLst/>
          </a:prstGeom>
        </p:spPr>
      </p:pic>
      <p:sp>
        <p:nvSpPr>
          <p:cNvPr id="6" name="Freeform: Shape 5">
            <a:extLst>
              <a:ext uri="{FF2B5EF4-FFF2-40B4-BE49-F238E27FC236}">
                <a16:creationId xmlns:a16="http://schemas.microsoft.com/office/drawing/2014/main" id="{DF8041D3-2CE2-5348-C178-285D3173A192}"/>
              </a:ext>
            </a:extLst>
          </p:cNvPr>
          <p:cNvSpPr/>
          <p:nvPr/>
        </p:nvSpPr>
        <p:spPr>
          <a:xfrm>
            <a:off x="3086100" y="3076575"/>
            <a:ext cx="885825" cy="890588"/>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5825" h="890588">
                <a:moveTo>
                  <a:pt x="4763" y="762000"/>
                </a:moveTo>
                <a:lnTo>
                  <a:pt x="0" y="561975"/>
                </a:lnTo>
                <a:lnTo>
                  <a:pt x="19050" y="481013"/>
                </a:lnTo>
                <a:lnTo>
                  <a:pt x="119063" y="361950"/>
                </a:lnTo>
                <a:lnTo>
                  <a:pt x="228600" y="200025"/>
                </a:lnTo>
                <a:lnTo>
                  <a:pt x="319088" y="104775"/>
                </a:lnTo>
                <a:lnTo>
                  <a:pt x="419100" y="42863"/>
                </a:lnTo>
                <a:lnTo>
                  <a:pt x="685800" y="0"/>
                </a:lnTo>
                <a:lnTo>
                  <a:pt x="857250" y="0"/>
                </a:lnTo>
                <a:lnTo>
                  <a:pt x="885825" y="581025"/>
                </a:lnTo>
                <a:lnTo>
                  <a:pt x="842963" y="657225"/>
                </a:lnTo>
                <a:lnTo>
                  <a:pt x="742950" y="790575"/>
                </a:lnTo>
                <a:lnTo>
                  <a:pt x="681038" y="842963"/>
                </a:lnTo>
                <a:lnTo>
                  <a:pt x="509588" y="881063"/>
                </a:lnTo>
                <a:lnTo>
                  <a:pt x="204788" y="866775"/>
                </a:lnTo>
                <a:lnTo>
                  <a:pt x="14288" y="890588"/>
                </a:lnTo>
                <a:lnTo>
                  <a:pt x="4763" y="762000"/>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27CFAA68-8390-C062-94E5-819098BF2400}"/>
              </a:ext>
            </a:extLst>
          </p:cNvPr>
          <p:cNvSpPr/>
          <p:nvPr/>
        </p:nvSpPr>
        <p:spPr>
          <a:xfrm rot="11017061">
            <a:off x="1266630" y="1571864"/>
            <a:ext cx="1001945" cy="931617"/>
          </a:xfrm>
          <a:custGeom>
            <a:avLst/>
            <a:gdLst>
              <a:gd name="connsiteX0" fmla="*/ 4763 w 900113"/>
              <a:gd name="connsiteY0" fmla="*/ 762000 h 890588"/>
              <a:gd name="connsiteX1" fmla="*/ 0 w 900113"/>
              <a:gd name="connsiteY1" fmla="*/ 561975 h 890588"/>
              <a:gd name="connsiteX2" fmla="*/ 19050 w 900113"/>
              <a:gd name="connsiteY2" fmla="*/ 481013 h 890588"/>
              <a:gd name="connsiteX3" fmla="*/ 119063 w 900113"/>
              <a:gd name="connsiteY3" fmla="*/ 361950 h 890588"/>
              <a:gd name="connsiteX4" fmla="*/ 228600 w 900113"/>
              <a:gd name="connsiteY4" fmla="*/ 200025 h 890588"/>
              <a:gd name="connsiteX5" fmla="*/ 319088 w 900113"/>
              <a:gd name="connsiteY5" fmla="*/ 104775 h 890588"/>
              <a:gd name="connsiteX6" fmla="*/ 419100 w 900113"/>
              <a:gd name="connsiteY6" fmla="*/ 42863 h 890588"/>
              <a:gd name="connsiteX7" fmla="*/ 685800 w 900113"/>
              <a:gd name="connsiteY7" fmla="*/ 0 h 890588"/>
              <a:gd name="connsiteX8" fmla="*/ 857250 w 900113"/>
              <a:gd name="connsiteY8" fmla="*/ 0 h 890588"/>
              <a:gd name="connsiteX9" fmla="*/ 900113 w 900113"/>
              <a:gd name="connsiteY9" fmla="*/ 571500 h 890588"/>
              <a:gd name="connsiteX10" fmla="*/ 842963 w 900113"/>
              <a:gd name="connsiteY10" fmla="*/ 657225 h 890588"/>
              <a:gd name="connsiteX11" fmla="*/ 742950 w 900113"/>
              <a:gd name="connsiteY11" fmla="*/ 790575 h 890588"/>
              <a:gd name="connsiteX12" fmla="*/ 681038 w 900113"/>
              <a:gd name="connsiteY12" fmla="*/ 842963 h 890588"/>
              <a:gd name="connsiteX13" fmla="*/ 509588 w 900113"/>
              <a:gd name="connsiteY13" fmla="*/ 881063 h 890588"/>
              <a:gd name="connsiteX14" fmla="*/ 204788 w 900113"/>
              <a:gd name="connsiteY14" fmla="*/ 866775 h 890588"/>
              <a:gd name="connsiteX15" fmla="*/ 14288 w 900113"/>
              <a:gd name="connsiteY15" fmla="*/ 890588 h 890588"/>
              <a:gd name="connsiteX16" fmla="*/ 4763 w 900113"/>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9088 w 885825"/>
              <a:gd name="connsiteY5" fmla="*/ 104775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28600 w 885825"/>
              <a:gd name="connsiteY4" fmla="*/ 200025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19100 w 885825"/>
              <a:gd name="connsiteY6" fmla="*/ 42863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762000 h 890588"/>
              <a:gd name="connsiteX1" fmla="*/ 0 w 885825"/>
              <a:gd name="connsiteY1" fmla="*/ 561975 h 890588"/>
              <a:gd name="connsiteX2" fmla="*/ 19050 w 885825"/>
              <a:gd name="connsiteY2" fmla="*/ 481013 h 890588"/>
              <a:gd name="connsiteX3" fmla="*/ 119063 w 885825"/>
              <a:gd name="connsiteY3" fmla="*/ 361950 h 890588"/>
              <a:gd name="connsiteX4" fmla="*/ 231549 w 885825"/>
              <a:gd name="connsiteY4" fmla="*/ 171207 h 890588"/>
              <a:gd name="connsiteX5" fmla="*/ 313134 w 885825"/>
              <a:gd name="connsiteY5" fmla="*/ 86064 h 890588"/>
              <a:gd name="connsiteX6" fmla="*/ 449968 w 885825"/>
              <a:gd name="connsiteY6" fmla="*/ 2736 h 890588"/>
              <a:gd name="connsiteX7" fmla="*/ 685800 w 885825"/>
              <a:gd name="connsiteY7" fmla="*/ 0 h 890588"/>
              <a:gd name="connsiteX8" fmla="*/ 857250 w 885825"/>
              <a:gd name="connsiteY8" fmla="*/ 0 h 890588"/>
              <a:gd name="connsiteX9" fmla="*/ 885825 w 885825"/>
              <a:gd name="connsiteY9" fmla="*/ 581025 h 890588"/>
              <a:gd name="connsiteX10" fmla="*/ 842963 w 885825"/>
              <a:gd name="connsiteY10" fmla="*/ 657225 h 890588"/>
              <a:gd name="connsiteX11" fmla="*/ 742950 w 885825"/>
              <a:gd name="connsiteY11" fmla="*/ 790575 h 890588"/>
              <a:gd name="connsiteX12" fmla="*/ 681038 w 885825"/>
              <a:gd name="connsiteY12" fmla="*/ 842963 h 890588"/>
              <a:gd name="connsiteX13" fmla="*/ 509588 w 885825"/>
              <a:gd name="connsiteY13" fmla="*/ 881063 h 890588"/>
              <a:gd name="connsiteX14" fmla="*/ 204788 w 885825"/>
              <a:gd name="connsiteY14" fmla="*/ 866775 h 890588"/>
              <a:gd name="connsiteX15" fmla="*/ 14288 w 885825"/>
              <a:gd name="connsiteY15" fmla="*/ 890588 h 890588"/>
              <a:gd name="connsiteX16" fmla="*/ 4763 w 885825"/>
              <a:gd name="connsiteY16" fmla="*/ 762000 h 890588"/>
              <a:gd name="connsiteX0" fmla="*/ 4763 w 885825"/>
              <a:gd name="connsiteY0" fmla="*/ 803029 h 931617"/>
              <a:gd name="connsiteX1" fmla="*/ 0 w 885825"/>
              <a:gd name="connsiteY1" fmla="*/ 603004 h 931617"/>
              <a:gd name="connsiteX2" fmla="*/ 19050 w 885825"/>
              <a:gd name="connsiteY2" fmla="*/ 522042 h 931617"/>
              <a:gd name="connsiteX3" fmla="*/ 119063 w 885825"/>
              <a:gd name="connsiteY3" fmla="*/ 402979 h 931617"/>
              <a:gd name="connsiteX4" fmla="*/ 231549 w 885825"/>
              <a:gd name="connsiteY4" fmla="*/ 212236 h 931617"/>
              <a:gd name="connsiteX5" fmla="*/ 313134 w 885825"/>
              <a:gd name="connsiteY5" fmla="*/ 127093 h 931617"/>
              <a:gd name="connsiteX6" fmla="*/ 449968 w 885825"/>
              <a:gd name="connsiteY6" fmla="*/ 43765 h 931617"/>
              <a:gd name="connsiteX7" fmla="*/ 730926 w 885825"/>
              <a:gd name="connsiteY7" fmla="*/ 0 h 931617"/>
              <a:gd name="connsiteX8" fmla="*/ 857250 w 885825"/>
              <a:gd name="connsiteY8" fmla="*/ 41029 h 931617"/>
              <a:gd name="connsiteX9" fmla="*/ 885825 w 885825"/>
              <a:gd name="connsiteY9" fmla="*/ 622054 h 931617"/>
              <a:gd name="connsiteX10" fmla="*/ 842963 w 885825"/>
              <a:gd name="connsiteY10" fmla="*/ 698254 h 931617"/>
              <a:gd name="connsiteX11" fmla="*/ 742950 w 885825"/>
              <a:gd name="connsiteY11" fmla="*/ 831604 h 931617"/>
              <a:gd name="connsiteX12" fmla="*/ 681038 w 885825"/>
              <a:gd name="connsiteY12" fmla="*/ 883992 h 931617"/>
              <a:gd name="connsiteX13" fmla="*/ 509588 w 885825"/>
              <a:gd name="connsiteY13" fmla="*/ 922092 h 931617"/>
              <a:gd name="connsiteX14" fmla="*/ 204788 w 885825"/>
              <a:gd name="connsiteY14" fmla="*/ 907804 h 931617"/>
              <a:gd name="connsiteX15" fmla="*/ 14288 w 885825"/>
              <a:gd name="connsiteY15" fmla="*/ 931617 h 931617"/>
              <a:gd name="connsiteX16" fmla="*/ 4763 w 885825"/>
              <a:gd name="connsiteY16" fmla="*/ 803029 h 931617"/>
              <a:gd name="connsiteX0" fmla="*/ 4763 w 955561"/>
              <a:gd name="connsiteY0" fmla="*/ 803029 h 931617"/>
              <a:gd name="connsiteX1" fmla="*/ 0 w 955561"/>
              <a:gd name="connsiteY1" fmla="*/ 603004 h 931617"/>
              <a:gd name="connsiteX2" fmla="*/ 19050 w 955561"/>
              <a:gd name="connsiteY2" fmla="*/ 522042 h 931617"/>
              <a:gd name="connsiteX3" fmla="*/ 119063 w 955561"/>
              <a:gd name="connsiteY3" fmla="*/ 402979 h 931617"/>
              <a:gd name="connsiteX4" fmla="*/ 231549 w 955561"/>
              <a:gd name="connsiteY4" fmla="*/ 212236 h 931617"/>
              <a:gd name="connsiteX5" fmla="*/ 313134 w 955561"/>
              <a:gd name="connsiteY5" fmla="*/ 127093 h 931617"/>
              <a:gd name="connsiteX6" fmla="*/ 449968 w 955561"/>
              <a:gd name="connsiteY6" fmla="*/ 43765 h 931617"/>
              <a:gd name="connsiteX7" fmla="*/ 730926 w 955561"/>
              <a:gd name="connsiteY7" fmla="*/ 0 h 931617"/>
              <a:gd name="connsiteX8" fmla="*/ 955561 w 955561"/>
              <a:gd name="connsiteY8" fmla="*/ 10954 h 931617"/>
              <a:gd name="connsiteX9" fmla="*/ 885825 w 955561"/>
              <a:gd name="connsiteY9" fmla="*/ 622054 h 931617"/>
              <a:gd name="connsiteX10" fmla="*/ 842963 w 955561"/>
              <a:gd name="connsiteY10" fmla="*/ 698254 h 931617"/>
              <a:gd name="connsiteX11" fmla="*/ 742950 w 955561"/>
              <a:gd name="connsiteY11" fmla="*/ 831604 h 931617"/>
              <a:gd name="connsiteX12" fmla="*/ 681038 w 955561"/>
              <a:gd name="connsiteY12" fmla="*/ 883992 h 931617"/>
              <a:gd name="connsiteX13" fmla="*/ 509588 w 955561"/>
              <a:gd name="connsiteY13" fmla="*/ 922092 h 931617"/>
              <a:gd name="connsiteX14" fmla="*/ 204788 w 955561"/>
              <a:gd name="connsiteY14" fmla="*/ 907804 h 931617"/>
              <a:gd name="connsiteX15" fmla="*/ 14288 w 955561"/>
              <a:gd name="connsiteY15" fmla="*/ 931617 h 931617"/>
              <a:gd name="connsiteX16" fmla="*/ 4763 w 955561"/>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842963 w 1001945"/>
              <a:gd name="connsiteY10" fmla="*/ 698254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742950 w 1001945"/>
              <a:gd name="connsiteY11" fmla="*/ 831604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681038 w 1001945"/>
              <a:gd name="connsiteY12" fmla="*/ 883992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 name="connsiteX0" fmla="*/ 4763 w 1001945"/>
              <a:gd name="connsiteY0" fmla="*/ 803029 h 931617"/>
              <a:gd name="connsiteX1" fmla="*/ 0 w 1001945"/>
              <a:gd name="connsiteY1" fmla="*/ 603004 h 931617"/>
              <a:gd name="connsiteX2" fmla="*/ 19050 w 1001945"/>
              <a:gd name="connsiteY2" fmla="*/ 522042 h 931617"/>
              <a:gd name="connsiteX3" fmla="*/ 119063 w 1001945"/>
              <a:gd name="connsiteY3" fmla="*/ 402979 h 931617"/>
              <a:gd name="connsiteX4" fmla="*/ 231549 w 1001945"/>
              <a:gd name="connsiteY4" fmla="*/ 212236 h 931617"/>
              <a:gd name="connsiteX5" fmla="*/ 313134 w 1001945"/>
              <a:gd name="connsiteY5" fmla="*/ 127093 h 931617"/>
              <a:gd name="connsiteX6" fmla="*/ 449968 w 1001945"/>
              <a:gd name="connsiteY6" fmla="*/ 43765 h 931617"/>
              <a:gd name="connsiteX7" fmla="*/ 730926 w 1001945"/>
              <a:gd name="connsiteY7" fmla="*/ 0 h 931617"/>
              <a:gd name="connsiteX8" fmla="*/ 955561 w 1001945"/>
              <a:gd name="connsiteY8" fmla="*/ 10954 h 931617"/>
              <a:gd name="connsiteX9" fmla="*/ 1001945 w 1001945"/>
              <a:gd name="connsiteY9" fmla="*/ 571764 h 931617"/>
              <a:gd name="connsiteX10" fmla="*/ 944580 w 1001945"/>
              <a:gd name="connsiteY10" fmla="*/ 720461 h 931617"/>
              <a:gd name="connsiteX11" fmla="*/ 811295 w 1001945"/>
              <a:gd name="connsiteY11" fmla="*/ 855915 h 931617"/>
              <a:gd name="connsiteX12" fmla="*/ 702454 w 1001945"/>
              <a:gd name="connsiteY12" fmla="*/ 920814 h 931617"/>
              <a:gd name="connsiteX13" fmla="*/ 509588 w 1001945"/>
              <a:gd name="connsiteY13" fmla="*/ 922092 h 931617"/>
              <a:gd name="connsiteX14" fmla="*/ 204788 w 1001945"/>
              <a:gd name="connsiteY14" fmla="*/ 907804 h 931617"/>
              <a:gd name="connsiteX15" fmla="*/ 14288 w 1001945"/>
              <a:gd name="connsiteY15" fmla="*/ 931617 h 931617"/>
              <a:gd name="connsiteX16" fmla="*/ 4763 w 1001945"/>
              <a:gd name="connsiteY16" fmla="*/ 803029 h 93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1945" h="931617">
                <a:moveTo>
                  <a:pt x="4763" y="803029"/>
                </a:moveTo>
                <a:lnTo>
                  <a:pt x="0" y="603004"/>
                </a:lnTo>
                <a:lnTo>
                  <a:pt x="19050" y="522042"/>
                </a:lnTo>
                <a:lnTo>
                  <a:pt x="119063" y="402979"/>
                </a:lnTo>
                <a:lnTo>
                  <a:pt x="231549" y="212236"/>
                </a:lnTo>
                <a:lnTo>
                  <a:pt x="313134" y="127093"/>
                </a:lnTo>
                <a:lnTo>
                  <a:pt x="449968" y="43765"/>
                </a:lnTo>
                <a:lnTo>
                  <a:pt x="730926" y="0"/>
                </a:lnTo>
                <a:lnTo>
                  <a:pt x="955561" y="10954"/>
                </a:lnTo>
                <a:lnTo>
                  <a:pt x="1001945" y="571764"/>
                </a:lnTo>
                <a:lnTo>
                  <a:pt x="944580" y="720461"/>
                </a:lnTo>
                <a:lnTo>
                  <a:pt x="811295" y="855915"/>
                </a:lnTo>
                <a:lnTo>
                  <a:pt x="702454" y="920814"/>
                </a:lnTo>
                <a:lnTo>
                  <a:pt x="509588" y="922092"/>
                </a:lnTo>
                <a:lnTo>
                  <a:pt x="204788" y="907804"/>
                </a:lnTo>
                <a:lnTo>
                  <a:pt x="14288" y="931617"/>
                </a:lnTo>
                <a:lnTo>
                  <a:pt x="4763" y="803029"/>
                </a:lnTo>
                <a:close/>
              </a:path>
            </a:pathLst>
          </a:custGeom>
          <a:solidFill>
            <a:srgbClr val="759D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F8017EE-76C4-4751-3017-2AEB1BAE2021}"/>
              </a:ext>
            </a:extLst>
          </p:cNvPr>
          <p:cNvSpPr/>
          <p:nvPr/>
        </p:nvSpPr>
        <p:spPr>
          <a:xfrm>
            <a:off x="1238236" y="895350"/>
            <a:ext cx="2486039" cy="611210"/>
          </a:xfrm>
          <a:prstGeom prst="rect">
            <a:avLst/>
          </a:prstGeom>
          <a:gradFill flip="none" rotWithShape="1">
            <a:gsLst>
              <a:gs pos="0">
                <a:srgbClr val="CECACA"/>
              </a:gs>
              <a:gs pos="100000">
                <a:srgbClr val="D6D4D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2"/>
                </a:solidFill>
              </a:rPr>
              <a:t>Roundabout</a:t>
            </a:r>
            <a:endParaRPr lang="en-US" b="1" dirty="0">
              <a:solidFill>
                <a:schemeClr val="tx2"/>
              </a:solidFill>
            </a:endParaRPr>
          </a:p>
        </p:txBody>
      </p:sp>
      <p:sp>
        <p:nvSpPr>
          <p:cNvPr id="10" name="Oval 9">
            <a:extLst>
              <a:ext uri="{FF2B5EF4-FFF2-40B4-BE49-F238E27FC236}">
                <a16:creationId xmlns:a16="http://schemas.microsoft.com/office/drawing/2014/main" id="{EFB07D73-107B-DA53-8217-D6CE5645543F}"/>
              </a:ext>
            </a:extLst>
          </p:cNvPr>
          <p:cNvSpPr/>
          <p:nvPr/>
        </p:nvSpPr>
        <p:spPr>
          <a:xfrm>
            <a:off x="1238236" y="3179898"/>
            <a:ext cx="1058733" cy="992983"/>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F</a:t>
            </a:r>
          </a:p>
        </p:txBody>
      </p:sp>
      <p:sp>
        <p:nvSpPr>
          <p:cNvPr id="12" name="Oval 11">
            <a:extLst>
              <a:ext uri="{FF2B5EF4-FFF2-40B4-BE49-F238E27FC236}">
                <a16:creationId xmlns:a16="http://schemas.microsoft.com/office/drawing/2014/main" id="{21B2FE93-A9E5-4B10-0183-05A54360721D}"/>
              </a:ext>
            </a:extLst>
          </p:cNvPr>
          <p:cNvSpPr/>
          <p:nvPr/>
        </p:nvSpPr>
        <p:spPr>
          <a:xfrm>
            <a:off x="6233821" y="3077039"/>
            <a:ext cx="1058733" cy="992983"/>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2"/>
                </a:solidFill>
              </a:rPr>
              <a:t>D</a:t>
            </a:r>
          </a:p>
        </p:txBody>
      </p:sp>
      <p:pic>
        <p:nvPicPr>
          <p:cNvPr id="3" name="Graphic 2" descr="Skull with solid fill">
            <a:extLst>
              <a:ext uri="{FF2B5EF4-FFF2-40B4-BE49-F238E27FC236}">
                <a16:creationId xmlns:a16="http://schemas.microsoft.com/office/drawing/2014/main" id="{34B7DFC2-51BB-4821-3DE3-4D5AB3A40B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62854" y="1614046"/>
            <a:ext cx="745477" cy="745477"/>
          </a:xfrm>
          <a:prstGeom prst="rect">
            <a:avLst/>
          </a:prstGeom>
        </p:spPr>
      </p:pic>
      <p:pic>
        <p:nvPicPr>
          <p:cNvPr id="5" name="Graphic 4" descr="Skull with solid fill">
            <a:extLst>
              <a:ext uri="{FF2B5EF4-FFF2-40B4-BE49-F238E27FC236}">
                <a16:creationId xmlns:a16="http://schemas.microsoft.com/office/drawing/2014/main" id="{00356A7B-C73E-40B4-4558-C6D43F4A77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2995" y="1750587"/>
            <a:ext cx="745477" cy="745477"/>
          </a:xfrm>
          <a:prstGeom prst="rect">
            <a:avLst/>
          </a:prstGeom>
        </p:spPr>
      </p:pic>
      <p:pic>
        <p:nvPicPr>
          <p:cNvPr id="14" name="Graphic 13" descr="Skull with solid fill">
            <a:extLst>
              <a:ext uri="{FF2B5EF4-FFF2-40B4-BE49-F238E27FC236}">
                <a16:creationId xmlns:a16="http://schemas.microsoft.com/office/drawing/2014/main" id="{DC0C4C61-664F-B49D-577B-6DB5899CC0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5873" y="1758020"/>
            <a:ext cx="745477" cy="745477"/>
          </a:xfrm>
          <a:prstGeom prst="rect">
            <a:avLst/>
          </a:prstGeom>
        </p:spPr>
      </p:pic>
      <p:pic>
        <p:nvPicPr>
          <p:cNvPr id="16" name="Graphic 15" descr="Skull with solid fill">
            <a:extLst>
              <a:ext uri="{FF2B5EF4-FFF2-40B4-BE49-F238E27FC236}">
                <a16:creationId xmlns:a16="http://schemas.microsoft.com/office/drawing/2014/main" id="{C1C35027-6EDE-EEA9-08FA-14B511FCE0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49434" y="1758020"/>
            <a:ext cx="745477" cy="745477"/>
          </a:xfrm>
          <a:prstGeom prst="rect">
            <a:avLst/>
          </a:prstGeom>
        </p:spPr>
      </p:pic>
      <p:pic>
        <p:nvPicPr>
          <p:cNvPr id="17" name="Picture 16">
            <a:extLst>
              <a:ext uri="{FF2B5EF4-FFF2-40B4-BE49-F238E27FC236}">
                <a16:creationId xmlns:a16="http://schemas.microsoft.com/office/drawing/2014/main" id="{02E68AF5-1948-6831-B50A-A5014CFA4BAE}"/>
              </a:ext>
            </a:extLst>
          </p:cNvPr>
          <p:cNvPicPr>
            <a:picLocks noChangeAspect="1"/>
          </p:cNvPicPr>
          <p:nvPr/>
        </p:nvPicPr>
        <p:blipFill>
          <a:blip r:embed="rId4"/>
          <a:srcRect r="50000"/>
          <a:stretch>
            <a:fillRect/>
          </a:stretch>
        </p:blipFill>
        <p:spPr>
          <a:xfrm>
            <a:off x="1748230" y="1614046"/>
            <a:ext cx="371888" cy="743776"/>
          </a:xfrm>
          <a:prstGeom prst="rect">
            <a:avLst/>
          </a:prstGeom>
        </p:spPr>
      </p:pic>
      <p:pic>
        <p:nvPicPr>
          <p:cNvPr id="18" name="Graphic 17" descr="Skull with solid fill">
            <a:extLst>
              <a:ext uri="{FF2B5EF4-FFF2-40B4-BE49-F238E27FC236}">
                <a16:creationId xmlns:a16="http://schemas.microsoft.com/office/drawing/2014/main" id="{5FA19E2C-9C80-4A5D-B38F-B383A3B001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76870" y="1750587"/>
            <a:ext cx="745477" cy="745477"/>
          </a:xfrm>
          <a:prstGeom prst="rect">
            <a:avLst/>
          </a:prstGeom>
        </p:spPr>
      </p:pic>
      <p:pic>
        <p:nvPicPr>
          <p:cNvPr id="19" name="Graphic 18" descr="Skull with solid fill">
            <a:extLst>
              <a:ext uri="{FF2B5EF4-FFF2-40B4-BE49-F238E27FC236}">
                <a16:creationId xmlns:a16="http://schemas.microsoft.com/office/drawing/2014/main" id="{5D6EE659-8598-AF9F-D8C4-5F2183090A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72045" y="2369712"/>
            <a:ext cx="745477" cy="745477"/>
          </a:xfrm>
          <a:prstGeom prst="rect">
            <a:avLst/>
          </a:prstGeom>
        </p:spPr>
      </p:pic>
      <p:pic>
        <p:nvPicPr>
          <p:cNvPr id="20" name="Graphic 19" descr="Skull with solid fill">
            <a:extLst>
              <a:ext uri="{FF2B5EF4-FFF2-40B4-BE49-F238E27FC236}">
                <a16:creationId xmlns:a16="http://schemas.microsoft.com/office/drawing/2014/main" id="{07E8C7DA-6A41-F86E-84FC-190E69FB39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64923" y="2377145"/>
            <a:ext cx="745477" cy="745477"/>
          </a:xfrm>
          <a:prstGeom prst="rect">
            <a:avLst/>
          </a:prstGeom>
        </p:spPr>
      </p:pic>
      <p:pic>
        <p:nvPicPr>
          <p:cNvPr id="21" name="Graphic 20" descr="Skull with solid fill">
            <a:extLst>
              <a:ext uri="{FF2B5EF4-FFF2-40B4-BE49-F238E27FC236}">
                <a16:creationId xmlns:a16="http://schemas.microsoft.com/office/drawing/2014/main" id="{198C3D82-E463-00ED-1D01-BF20410B1C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68484" y="2377145"/>
            <a:ext cx="745477" cy="745477"/>
          </a:xfrm>
          <a:prstGeom prst="rect">
            <a:avLst/>
          </a:prstGeom>
        </p:spPr>
      </p:pic>
      <p:pic>
        <p:nvPicPr>
          <p:cNvPr id="22" name="Graphic 21" descr="Skull with solid fill">
            <a:extLst>
              <a:ext uri="{FF2B5EF4-FFF2-40B4-BE49-F238E27FC236}">
                <a16:creationId xmlns:a16="http://schemas.microsoft.com/office/drawing/2014/main" id="{DAE2E7C3-2932-A4F7-9273-C62C99524E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95920" y="2369712"/>
            <a:ext cx="745477" cy="745477"/>
          </a:xfrm>
          <a:prstGeom prst="rect">
            <a:avLst/>
          </a:prstGeom>
        </p:spPr>
      </p:pic>
      <p:pic>
        <p:nvPicPr>
          <p:cNvPr id="24" name="Graphic 23" descr="Skull with solid fill">
            <a:extLst>
              <a:ext uri="{FF2B5EF4-FFF2-40B4-BE49-F238E27FC236}">
                <a16:creationId xmlns:a16="http://schemas.microsoft.com/office/drawing/2014/main" id="{1412CFBC-FE31-29AC-8159-AC3D103694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93498" y="3005795"/>
            <a:ext cx="745477" cy="745477"/>
          </a:xfrm>
          <a:prstGeom prst="rect">
            <a:avLst/>
          </a:prstGeom>
        </p:spPr>
      </p:pic>
      <p:pic>
        <p:nvPicPr>
          <p:cNvPr id="25" name="Graphic 24" descr="Skull with solid fill">
            <a:extLst>
              <a:ext uri="{FF2B5EF4-FFF2-40B4-BE49-F238E27FC236}">
                <a16:creationId xmlns:a16="http://schemas.microsoft.com/office/drawing/2014/main" id="{F184A761-55AA-DBE5-4C61-17AA23B924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7059" y="3005795"/>
            <a:ext cx="745477" cy="745477"/>
          </a:xfrm>
          <a:prstGeom prst="rect">
            <a:avLst/>
          </a:prstGeom>
        </p:spPr>
      </p:pic>
      <p:sp>
        <p:nvSpPr>
          <p:cNvPr id="2" name="Callout: Line 1">
            <a:extLst>
              <a:ext uri="{FF2B5EF4-FFF2-40B4-BE49-F238E27FC236}">
                <a16:creationId xmlns:a16="http://schemas.microsoft.com/office/drawing/2014/main" id="{60C3F4CC-C04B-EDBB-995C-A332B41760B5}"/>
              </a:ext>
            </a:extLst>
          </p:cNvPr>
          <p:cNvSpPr/>
          <p:nvPr/>
        </p:nvSpPr>
        <p:spPr>
          <a:xfrm>
            <a:off x="9434278" y="355178"/>
            <a:ext cx="2486039" cy="2509942"/>
          </a:xfrm>
          <a:prstGeom prst="borderCallout1">
            <a:avLst>
              <a:gd name="adj1" fmla="val 18750"/>
              <a:gd name="adj2" fmla="val -8333"/>
              <a:gd name="adj3" fmla="val 36380"/>
              <a:gd name="adj4" fmla="val -31467"/>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Predictions of fatal and injury crashes over 20-year intersection service life based on AASHTO Highway Safety Manual, calculated in FHWA SPICE Tool</a:t>
            </a:r>
          </a:p>
        </p:txBody>
      </p:sp>
      <p:sp>
        <p:nvSpPr>
          <p:cNvPr id="9" name="Rectangle: Rounded Corners 8">
            <a:extLst>
              <a:ext uri="{FF2B5EF4-FFF2-40B4-BE49-F238E27FC236}">
                <a16:creationId xmlns:a16="http://schemas.microsoft.com/office/drawing/2014/main" id="{0F81D29A-F6E5-EE76-DE42-8265D2ACD894}"/>
              </a:ext>
            </a:extLst>
          </p:cNvPr>
          <p:cNvSpPr/>
          <p:nvPr/>
        </p:nvSpPr>
        <p:spPr>
          <a:xfrm>
            <a:off x="1736063" y="260221"/>
            <a:ext cx="1897660" cy="731357"/>
          </a:xfrm>
          <a:prstGeom prst="round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2"/>
                </a:solidFill>
              </a:rPr>
              <a:t>d = 51 sec</a:t>
            </a:r>
          </a:p>
        </p:txBody>
      </p:sp>
      <p:sp>
        <p:nvSpPr>
          <p:cNvPr id="11" name="Rectangle: Rounded Corners 10">
            <a:extLst>
              <a:ext uri="{FF2B5EF4-FFF2-40B4-BE49-F238E27FC236}">
                <a16:creationId xmlns:a16="http://schemas.microsoft.com/office/drawing/2014/main" id="{EBA6A6CB-EE50-A857-E7CA-8B86F5F379BF}"/>
              </a:ext>
            </a:extLst>
          </p:cNvPr>
          <p:cNvSpPr/>
          <p:nvPr/>
        </p:nvSpPr>
        <p:spPr>
          <a:xfrm>
            <a:off x="6393788" y="299126"/>
            <a:ext cx="1897660" cy="731357"/>
          </a:xfrm>
          <a:prstGeom prst="roundRect">
            <a:avLst/>
          </a:prstGeom>
          <a:solidFill>
            <a:schemeClr val="accent1">
              <a:lumMod val="40000"/>
              <a:lumOff val="6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2"/>
                </a:solidFill>
              </a:rPr>
              <a:t>d = 54 sec</a:t>
            </a:r>
          </a:p>
        </p:txBody>
      </p:sp>
    </p:spTree>
    <p:extLst>
      <p:ext uri="{BB962C8B-B14F-4D97-AF65-F5344CB8AC3E}">
        <p14:creationId xmlns:p14="http://schemas.microsoft.com/office/powerpoint/2010/main" val="373757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0"/>
                                        </p:tgtEl>
                                      </p:cBhvr>
                                    </p:animEffect>
                                    <p:anim calcmode="lin" valueType="num">
                                      <p:cBhvr>
                                        <p:cTn id="7" dur="1000"/>
                                        <p:tgtEl>
                                          <p:spTgt spid="10"/>
                                        </p:tgtEl>
                                        <p:attrNameLst>
                                          <p:attrName>ppt_x</p:attrName>
                                        </p:attrNameLst>
                                      </p:cBhvr>
                                      <p:tavLst>
                                        <p:tav tm="0">
                                          <p:val>
                                            <p:strVal val="ppt_x"/>
                                          </p:val>
                                        </p:tav>
                                        <p:tav tm="100000">
                                          <p:val>
                                            <p:strVal val="ppt_x"/>
                                          </p:val>
                                        </p:tav>
                                      </p:tavLst>
                                    </p:anim>
                                    <p:anim calcmode="lin" valueType="num">
                                      <p:cBhvr>
                                        <p:cTn id="8" dur="1000"/>
                                        <p:tgtEl>
                                          <p:spTgt spid="10"/>
                                        </p:tgtEl>
                                        <p:attrNameLst>
                                          <p:attrName>ppt_y</p:attrName>
                                        </p:attrNameLst>
                                      </p:cBhvr>
                                      <p:tavLst>
                                        <p:tav tm="0">
                                          <p:val>
                                            <p:strVal val="ppt_y"/>
                                          </p:val>
                                        </p:tav>
                                        <p:tav tm="100000">
                                          <p:val>
                                            <p:strVal val="ppt_y+.1"/>
                                          </p:val>
                                        </p:tav>
                                      </p:tavLst>
                                    </p:anim>
                                    <p:set>
                                      <p:cBhvr>
                                        <p:cTn id="9" dur="1" fill="hold">
                                          <p:stCondLst>
                                            <p:cond delay="999"/>
                                          </p:stCondLst>
                                        </p:cTn>
                                        <p:tgtEl>
                                          <p:spTgt spid="10"/>
                                        </p:tgtEl>
                                        <p:attrNameLst>
                                          <p:attrName>style.visibility</p:attrName>
                                        </p:attrNameLst>
                                      </p:cBhvr>
                                      <p:to>
                                        <p:strVal val="hidden"/>
                                      </p:to>
                                    </p:set>
                                  </p:childTnLst>
                                </p:cTn>
                              </p:par>
                              <p:par>
                                <p:cTn id="10" presetID="42" presetClass="exit" presetSubtype="0" fill="hold" grpId="0" nodeType="withEffect">
                                  <p:stCondLst>
                                    <p:cond delay="0"/>
                                  </p:stCondLst>
                                  <p:childTnLst>
                                    <p:animEffect transition="out" filter="fade">
                                      <p:cBhvr>
                                        <p:cTn id="11" dur="1000"/>
                                        <p:tgtEl>
                                          <p:spTgt spid="12"/>
                                        </p:tgtEl>
                                      </p:cBhvr>
                                    </p:animEffect>
                                    <p:anim calcmode="lin" valueType="num">
                                      <p:cBhvr>
                                        <p:cTn id="12" dur="1000"/>
                                        <p:tgtEl>
                                          <p:spTgt spid="12"/>
                                        </p:tgtEl>
                                        <p:attrNameLst>
                                          <p:attrName>ppt_x</p:attrName>
                                        </p:attrNameLst>
                                      </p:cBhvr>
                                      <p:tavLst>
                                        <p:tav tm="0">
                                          <p:val>
                                            <p:strVal val="ppt_x"/>
                                          </p:val>
                                        </p:tav>
                                        <p:tav tm="100000">
                                          <p:val>
                                            <p:strVal val="ppt_x"/>
                                          </p:val>
                                        </p:tav>
                                      </p:tavLst>
                                    </p:anim>
                                    <p:anim calcmode="lin" valueType="num">
                                      <p:cBhvr>
                                        <p:cTn id="13" dur="1000"/>
                                        <p:tgtEl>
                                          <p:spTgt spid="12"/>
                                        </p:tgtEl>
                                        <p:attrNameLst>
                                          <p:attrName>ppt_y</p:attrName>
                                        </p:attrNameLst>
                                      </p:cBhvr>
                                      <p:tavLst>
                                        <p:tav tm="0">
                                          <p:val>
                                            <p:strVal val="ppt_y"/>
                                          </p:val>
                                        </p:tav>
                                        <p:tav tm="100000">
                                          <p:val>
                                            <p:strVal val="ppt_y+.1"/>
                                          </p:val>
                                        </p:tav>
                                      </p:tavLst>
                                    </p:anim>
                                    <p:set>
                                      <p:cBhvr>
                                        <p:cTn id="14" dur="1" fill="hold">
                                          <p:stCondLst>
                                            <p:cond delay="9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0" nodeType="clickEffect">
                                  <p:stCondLst>
                                    <p:cond delay="0"/>
                                  </p:stCondLst>
                                  <p:childTnLst>
                                    <p:animEffect transition="out" filter="fade">
                                      <p:cBhvr>
                                        <p:cTn id="18" dur="1000"/>
                                        <p:tgtEl>
                                          <p:spTgt spid="9"/>
                                        </p:tgtEl>
                                      </p:cBhvr>
                                    </p:animEffect>
                                    <p:anim calcmode="lin" valueType="num">
                                      <p:cBhvr>
                                        <p:cTn id="19" dur="1000"/>
                                        <p:tgtEl>
                                          <p:spTgt spid="9"/>
                                        </p:tgtEl>
                                        <p:attrNameLst>
                                          <p:attrName>ppt_x</p:attrName>
                                        </p:attrNameLst>
                                      </p:cBhvr>
                                      <p:tavLst>
                                        <p:tav tm="0">
                                          <p:val>
                                            <p:strVal val="ppt_x"/>
                                          </p:val>
                                        </p:tav>
                                        <p:tav tm="100000">
                                          <p:val>
                                            <p:strVal val="ppt_x"/>
                                          </p:val>
                                        </p:tav>
                                      </p:tavLst>
                                    </p:anim>
                                    <p:anim calcmode="lin" valueType="num">
                                      <p:cBhvr>
                                        <p:cTn id="20" dur="1000"/>
                                        <p:tgtEl>
                                          <p:spTgt spid="9"/>
                                        </p:tgtEl>
                                        <p:attrNameLst>
                                          <p:attrName>ppt_y</p:attrName>
                                        </p:attrNameLst>
                                      </p:cBhvr>
                                      <p:tavLst>
                                        <p:tav tm="0">
                                          <p:val>
                                            <p:strVal val="ppt_y"/>
                                          </p:val>
                                        </p:tav>
                                        <p:tav tm="100000">
                                          <p:val>
                                            <p:strVal val="ppt_y+.1"/>
                                          </p:val>
                                        </p:tav>
                                      </p:tavLst>
                                    </p:anim>
                                    <p:set>
                                      <p:cBhvr>
                                        <p:cTn id="21" dur="1" fill="hold">
                                          <p:stCondLst>
                                            <p:cond delay="999"/>
                                          </p:stCondLst>
                                        </p:cTn>
                                        <p:tgtEl>
                                          <p:spTgt spid="9"/>
                                        </p:tgtEl>
                                        <p:attrNameLst>
                                          <p:attrName>style.visibility</p:attrName>
                                        </p:attrNameLst>
                                      </p:cBhvr>
                                      <p:to>
                                        <p:strVal val="hidden"/>
                                      </p:to>
                                    </p:set>
                                  </p:childTnLst>
                                </p:cTn>
                              </p:par>
                              <p:par>
                                <p:cTn id="22" presetID="42" presetClass="exit" presetSubtype="0" fill="hold" grpId="0" nodeType="withEffect">
                                  <p:stCondLst>
                                    <p:cond delay="0"/>
                                  </p:stCondLst>
                                  <p:childTnLst>
                                    <p:animEffect transition="out" filter="fade">
                                      <p:cBhvr>
                                        <p:cTn id="23" dur="1000"/>
                                        <p:tgtEl>
                                          <p:spTgt spid="11"/>
                                        </p:tgtEl>
                                      </p:cBhvr>
                                    </p:animEffect>
                                    <p:anim calcmode="lin" valueType="num">
                                      <p:cBhvr>
                                        <p:cTn id="24" dur="1000"/>
                                        <p:tgtEl>
                                          <p:spTgt spid="11"/>
                                        </p:tgtEl>
                                        <p:attrNameLst>
                                          <p:attrName>ppt_x</p:attrName>
                                        </p:attrNameLst>
                                      </p:cBhvr>
                                      <p:tavLst>
                                        <p:tav tm="0">
                                          <p:val>
                                            <p:strVal val="ppt_x"/>
                                          </p:val>
                                        </p:tav>
                                        <p:tav tm="100000">
                                          <p:val>
                                            <p:strVal val="ppt_x"/>
                                          </p:val>
                                        </p:tav>
                                      </p:tavLst>
                                    </p:anim>
                                    <p:anim calcmode="lin" valueType="num">
                                      <p:cBhvr>
                                        <p:cTn id="25" dur="1000"/>
                                        <p:tgtEl>
                                          <p:spTgt spid="11"/>
                                        </p:tgtEl>
                                        <p:attrNameLst>
                                          <p:attrName>ppt_y</p:attrName>
                                        </p:attrNameLst>
                                      </p:cBhvr>
                                      <p:tavLst>
                                        <p:tav tm="0">
                                          <p:val>
                                            <p:strVal val="ppt_y"/>
                                          </p:val>
                                        </p:tav>
                                        <p:tav tm="100000">
                                          <p:val>
                                            <p:strVal val="ppt_y+.1"/>
                                          </p:val>
                                        </p:tav>
                                      </p:tavLst>
                                    </p:anim>
                                    <p:set>
                                      <p:cBhvr>
                                        <p:cTn id="26" dur="1" fill="hold">
                                          <p:stCondLst>
                                            <p:cond delay="9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1000"/>
                                        <p:tgtEl>
                                          <p:spTgt spid="25"/>
                                        </p:tgtEl>
                                      </p:cBhvr>
                                    </p:animEffect>
                                    <p:anim calcmode="lin" valueType="num">
                                      <p:cBhvr>
                                        <p:cTn id="82" dur="1000" fill="hold"/>
                                        <p:tgtEl>
                                          <p:spTgt spid="25"/>
                                        </p:tgtEl>
                                        <p:attrNameLst>
                                          <p:attrName>ppt_x</p:attrName>
                                        </p:attrNameLst>
                                      </p:cBhvr>
                                      <p:tavLst>
                                        <p:tav tm="0">
                                          <p:val>
                                            <p:strVal val="#ppt_x"/>
                                          </p:val>
                                        </p:tav>
                                        <p:tav tm="100000">
                                          <p:val>
                                            <p:strVal val="#ppt_x"/>
                                          </p:val>
                                        </p:tav>
                                      </p:tavLst>
                                    </p:anim>
                                    <p:anim calcmode="lin" valueType="num">
                                      <p:cBhvr>
                                        <p:cTn id="83" dur="1000" fill="hold"/>
                                        <p:tgtEl>
                                          <p:spTgt spid="25"/>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fade">
                                      <p:cBhvr>
                                        <p:cTn id="86" dur="1000"/>
                                        <p:tgtEl>
                                          <p:spTgt spid="3"/>
                                        </p:tgtEl>
                                      </p:cBhvr>
                                    </p:animEffect>
                                    <p:anim calcmode="lin" valueType="num">
                                      <p:cBhvr>
                                        <p:cTn id="87" dur="1000" fill="hold"/>
                                        <p:tgtEl>
                                          <p:spTgt spid="3"/>
                                        </p:tgtEl>
                                        <p:attrNameLst>
                                          <p:attrName>ppt_x</p:attrName>
                                        </p:attrNameLst>
                                      </p:cBhvr>
                                      <p:tavLst>
                                        <p:tav tm="0">
                                          <p:val>
                                            <p:strVal val="#ppt_x"/>
                                          </p:val>
                                        </p:tav>
                                        <p:tav tm="100000">
                                          <p:val>
                                            <p:strVal val="#ppt_x"/>
                                          </p:val>
                                        </p:tav>
                                      </p:tavLst>
                                    </p:anim>
                                    <p:anim calcmode="lin" valueType="num">
                                      <p:cBhvr>
                                        <p:cTn id="8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2" grpId="0" animBg="1"/>
      <p:bldP spid="9"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6AF90-7DDD-4E64-9B8F-F88D14BEC3F2}"/>
              </a:ext>
            </a:extLst>
          </p:cNvPr>
          <p:cNvSpPr>
            <a:spLocks noGrp="1"/>
          </p:cNvSpPr>
          <p:nvPr>
            <p:ph type="title"/>
          </p:nvPr>
        </p:nvSpPr>
        <p:spPr>
          <a:xfrm>
            <a:off x="838200" y="-183515"/>
            <a:ext cx="10515600" cy="1325563"/>
          </a:xfrm>
        </p:spPr>
        <p:txBody>
          <a:bodyPr>
            <a:normAutofit/>
          </a:bodyPr>
          <a:lstStyle/>
          <a:p>
            <a:r>
              <a:rPr lang="en-US" sz="3600" b="1" dirty="0">
                <a:latin typeface="Arial Nova" panose="020B0504020202020204" pitchFamily="34" charset="0"/>
              </a:rPr>
              <a:t>An Actual Example</a:t>
            </a:r>
          </a:p>
        </p:txBody>
      </p:sp>
      <p:sp>
        <p:nvSpPr>
          <p:cNvPr id="3" name="Content Placeholder 2">
            <a:extLst>
              <a:ext uri="{FF2B5EF4-FFF2-40B4-BE49-F238E27FC236}">
                <a16:creationId xmlns:a16="http://schemas.microsoft.com/office/drawing/2014/main" id="{45269D7A-0CF6-6E71-F016-CCB11D8F444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438DF00-FBB7-35E0-B6B8-3C1EDFF942B6}"/>
              </a:ext>
            </a:extLst>
          </p:cNvPr>
          <p:cNvPicPr>
            <a:picLocks noChangeAspect="1"/>
          </p:cNvPicPr>
          <p:nvPr/>
        </p:nvPicPr>
        <p:blipFill rotWithShape="1">
          <a:blip r:embed="rId2"/>
          <a:srcRect t="6666"/>
          <a:stretch>
            <a:fillRect/>
          </a:stretch>
        </p:blipFill>
        <p:spPr>
          <a:xfrm>
            <a:off x="0" y="890016"/>
            <a:ext cx="12192000" cy="6069951"/>
          </a:xfrm>
          <a:prstGeom prst="rect">
            <a:avLst/>
          </a:prstGeom>
        </p:spPr>
      </p:pic>
    </p:spTree>
    <p:extLst>
      <p:ext uri="{BB962C8B-B14F-4D97-AF65-F5344CB8AC3E}">
        <p14:creationId xmlns:p14="http://schemas.microsoft.com/office/powerpoint/2010/main" val="191573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6623A-CADF-C690-D229-F54C84E13665}"/>
              </a:ext>
            </a:extLst>
          </p:cNvPr>
          <p:cNvSpPr>
            <a:spLocks noGrp="1"/>
          </p:cNvSpPr>
          <p:nvPr>
            <p:ph type="title"/>
          </p:nvPr>
        </p:nvSpPr>
        <p:spPr>
          <a:xfrm>
            <a:off x="838200" y="365126"/>
            <a:ext cx="10515600" cy="735460"/>
          </a:xfrm>
        </p:spPr>
        <p:txBody>
          <a:bodyPr>
            <a:normAutofit/>
          </a:bodyPr>
          <a:lstStyle/>
          <a:p>
            <a:r>
              <a:rPr lang="en-US" sz="2800" b="1" dirty="0">
                <a:latin typeface="Arial Nova" panose="020B0504020202020204" pitchFamily="34" charset="0"/>
              </a:rPr>
              <a:t>ALTERNATIVES ANALYSIS</a:t>
            </a:r>
          </a:p>
        </p:txBody>
      </p:sp>
      <p:sp>
        <p:nvSpPr>
          <p:cNvPr id="3" name="Content Placeholder 2">
            <a:extLst>
              <a:ext uri="{FF2B5EF4-FFF2-40B4-BE49-F238E27FC236}">
                <a16:creationId xmlns:a16="http://schemas.microsoft.com/office/drawing/2014/main" id="{4B10BF91-2583-1BD5-23A6-9F0C09C219B6}"/>
              </a:ext>
            </a:extLst>
          </p:cNvPr>
          <p:cNvSpPr>
            <a:spLocks noGrp="1"/>
          </p:cNvSpPr>
          <p:nvPr>
            <p:ph idx="1"/>
          </p:nvPr>
        </p:nvSpPr>
        <p:spPr>
          <a:xfrm>
            <a:off x="6825727" y="921976"/>
            <a:ext cx="5182497" cy="4351338"/>
          </a:xfrm>
        </p:spPr>
        <p:txBody>
          <a:bodyPr>
            <a:normAutofit fontScale="92500" lnSpcReduction="20000"/>
          </a:bodyPr>
          <a:lstStyle/>
          <a:p>
            <a:pPr marL="0" indent="0">
              <a:buNone/>
            </a:pPr>
            <a:endParaRPr lang="en-US" dirty="0">
              <a:latin typeface="Arial Nova" panose="020B0504020202020204" pitchFamily="34" charset="0"/>
            </a:endParaRPr>
          </a:p>
          <a:p>
            <a:pPr marL="0" indent="0">
              <a:buNone/>
            </a:pPr>
            <a:endParaRPr lang="en-US" dirty="0">
              <a:latin typeface="Arial Nova" panose="020B0504020202020204" pitchFamily="34" charset="0"/>
            </a:endParaRPr>
          </a:p>
          <a:p>
            <a:pPr marL="0" indent="0">
              <a:buNone/>
            </a:pPr>
            <a:r>
              <a:rPr lang="en-US" b="1" dirty="0">
                <a:latin typeface="Arial Nova" panose="020B0504020202020204" pitchFamily="34" charset="0"/>
              </a:rPr>
              <a:t>Option 1: </a:t>
            </a:r>
            <a:r>
              <a:rPr lang="en-US" dirty="0">
                <a:latin typeface="Arial Nova" panose="020B0504020202020204" pitchFamily="34" charset="0"/>
              </a:rPr>
              <a:t>Three-Lane Cross-Section with Two-Way Left Turn Lanes</a:t>
            </a:r>
          </a:p>
          <a:p>
            <a:endParaRPr lang="en-US" dirty="0">
              <a:latin typeface="Arial Nova" panose="020B0504020202020204" pitchFamily="34" charset="0"/>
            </a:endParaRPr>
          </a:p>
          <a:p>
            <a:endParaRPr lang="en-US" dirty="0">
              <a:latin typeface="Arial Nova" panose="020B0504020202020204" pitchFamily="34" charset="0"/>
            </a:endParaRPr>
          </a:p>
          <a:p>
            <a:endParaRPr lang="en-US" dirty="0">
              <a:latin typeface="Arial Nova" panose="020B0504020202020204" pitchFamily="34" charset="0"/>
            </a:endParaRPr>
          </a:p>
          <a:p>
            <a:pPr marL="0" indent="0">
              <a:buNone/>
            </a:pPr>
            <a:endParaRPr lang="en-US" dirty="0">
              <a:latin typeface="Arial Nova" panose="020B0504020202020204" pitchFamily="34" charset="0"/>
            </a:endParaRPr>
          </a:p>
          <a:p>
            <a:pPr marL="0" indent="0">
              <a:buNone/>
            </a:pPr>
            <a:r>
              <a:rPr lang="en-US" b="1" dirty="0">
                <a:latin typeface="Arial Nova" panose="020B0504020202020204" pitchFamily="34" charset="0"/>
              </a:rPr>
              <a:t>Option 2</a:t>
            </a:r>
            <a:r>
              <a:rPr lang="en-US" dirty="0">
                <a:latin typeface="Arial Nova" panose="020B0504020202020204" pitchFamily="34" charset="0"/>
              </a:rPr>
              <a:t>: Two-Lane Cross-Section with Median</a:t>
            </a:r>
          </a:p>
        </p:txBody>
      </p:sp>
      <p:pic>
        <p:nvPicPr>
          <p:cNvPr id="11" name="Picture 10">
            <a:extLst>
              <a:ext uri="{FF2B5EF4-FFF2-40B4-BE49-F238E27FC236}">
                <a16:creationId xmlns:a16="http://schemas.microsoft.com/office/drawing/2014/main" id="{B6A4C40E-8702-4282-2D80-BC51B3D33E5F}"/>
              </a:ext>
            </a:extLst>
          </p:cNvPr>
          <p:cNvPicPr>
            <a:picLocks noChangeAspect="1"/>
          </p:cNvPicPr>
          <p:nvPr/>
        </p:nvPicPr>
        <p:blipFill rotWithShape="1">
          <a:blip r:embed="rId3"/>
          <a:srcRect l="19661" r="25935"/>
          <a:stretch/>
        </p:blipFill>
        <p:spPr>
          <a:xfrm>
            <a:off x="1350085" y="1130217"/>
            <a:ext cx="5296795" cy="2494852"/>
          </a:xfrm>
          <a:prstGeom prst="rect">
            <a:avLst/>
          </a:prstGeom>
        </p:spPr>
      </p:pic>
      <p:pic>
        <p:nvPicPr>
          <p:cNvPr id="13" name="Picture 12">
            <a:extLst>
              <a:ext uri="{FF2B5EF4-FFF2-40B4-BE49-F238E27FC236}">
                <a16:creationId xmlns:a16="http://schemas.microsoft.com/office/drawing/2014/main" id="{AF767FE8-B828-1F78-859A-F36C85C79694}"/>
              </a:ext>
            </a:extLst>
          </p:cNvPr>
          <p:cNvPicPr>
            <a:picLocks noChangeAspect="1"/>
          </p:cNvPicPr>
          <p:nvPr/>
        </p:nvPicPr>
        <p:blipFill rotWithShape="1">
          <a:blip r:embed="rId4"/>
          <a:srcRect l="21664" r="22892"/>
          <a:stretch/>
        </p:blipFill>
        <p:spPr>
          <a:xfrm>
            <a:off x="1350086" y="3783797"/>
            <a:ext cx="5296795" cy="2616552"/>
          </a:xfrm>
          <a:prstGeom prst="rect">
            <a:avLst/>
          </a:prstGeom>
        </p:spPr>
      </p:pic>
      <p:sp>
        <p:nvSpPr>
          <p:cNvPr id="4" name="Slide Number Placeholder 45">
            <a:extLst>
              <a:ext uri="{FF2B5EF4-FFF2-40B4-BE49-F238E27FC236}">
                <a16:creationId xmlns:a16="http://schemas.microsoft.com/office/drawing/2014/main" id="{C935AE1A-CBCA-99D8-F10D-D0400D6F1128}"/>
              </a:ext>
            </a:extLst>
          </p:cNvPr>
          <p:cNvSpPr>
            <a:spLocks noGrp="1"/>
          </p:cNvSpPr>
          <p:nvPr>
            <p:ph type="sldNum" sz="quarter" idx="12"/>
          </p:nvPr>
        </p:nvSpPr>
        <p:spPr>
          <a:xfrm>
            <a:off x="4724398" y="6492875"/>
            <a:ext cx="2743200" cy="365125"/>
          </a:xfrm>
        </p:spPr>
        <p:txBody>
          <a:bodyPr/>
          <a:lstStyle/>
          <a:p>
            <a:pPr algn="ctr"/>
            <a:fld id="{EE68394F-3537-470A-914B-5D0EFFCDDE84}" type="slidenum">
              <a:rPr lang="en-US" sz="1200" smtClean="0">
                <a:latin typeface="Arial" panose="020B0604020202020204" pitchFamily="34" charset="0"/>
                <a:cs typeface="Arial" panose="020B0604020202020204" pitchFamily="34" charset="0"/>
              </a:rPr>
              <a:pPr algn="ctr"/>
              <a:t>30</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2519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E350C3B-0EBC-4257-AB9A-5B3A57499A1B}"/>
              </a:ext>
            </a:extLst>
          </p:cNvPr>
          <p:cNvGraphicFramePr>
            <a:graphicFrameLocks/>
          </p:cNvGraphicFramePr>
          <p:nvPr>
            <p:extLst>
              <p:ext uri="{D42A27DB-BD31-4B8C-83A1-F6EECF244321}">
                <p14:modId xmlns:p14="http://schemas.microsoft.com/office/powerpoint/2010/main" val="75539958"/>
              </p:ext>
            </p:extLst>
          </p:nvPr>
        </p:nvGraphicFramePr>
        <p:xfrm>
          <a:off x="952499" y="552450"/>
          <a:ext cx="10148637" cy="60432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5563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99889-43D2-2463-CD67-A0C3FE5CC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4BD1C-43AB-6407-5AB0-B7E23BA88DB2}"/>
              </a:ext>
            </a:extLst>
          </p:cNvPr>
          <p:cNvSpPr>
            <a:spLocks noGrp="1"/>
          </p:cNvSpPr>
          <p:nvPr>
            <p:ph type="title"/>
          </p:nvPr>
        </p:nvSpPr>
        <p:spPr>
          <a:xfrm>
            <a:off x="838200" y="398847"/>
            <a:ext cx="10515600" cy="349501"/>
          </a:xfrm>
        </p:spPr>
        <p:txBody>
          <a:bodyPr>
            <a:noAutofit/>
          </a:bodyPr>
          <a:lstStyle/>
          <a:p>
            <a:r>
              <a:rPr lang="en-US" sz="4000" dirty="0">
                <a:solidFill>
                  <a:schemeClr val="bg2">
                    <a:lumMod val="25000"/>
                  </a:schemeClr>
                </a:solidFill>
              </a:rPr>
              <a:t>How do we Change our Approach?</a:t>
            </a:r>
          </a:p>
        </p:txBody>
      </p:sp>
      <p:sp>
        <p:nvSpPr>
          <p:cNvPr id="5" name="Rectangle: Rounded Corners 4">
            <a:extLst>
              <a:ext uri="{FF2B5EF4-FFF2-40B4-BE49-F238E27FC236}">
                <a16:creationId xmlns:a16="http://schemas.microsoft.com/office/drawing/2014/main" id="{F72DAA1B-8ABF-CCB0-0A27-AD5E5E842DF7}"/>
              </a:ext>
            </a:extLst>
          </p:cNvPr>
          <p:cNvSpPr/>
          <p:nvPr/>
        </p:nvSpPr>
        <p:spPr>
          <a:xfrm>
            <a:off x="838200" y="1323595"/>
            <a:ext cx="3099816" cy="4639058"/>
          </a:xfrm>
          <a:prstGeom prst="round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latin typeface="Calibri" panose="020F0502020204030204" pitchFamily="34" charset="0"/>
              </a:rPr>
              <a:t>Stop Relying solely on (LOS) </a:t>
            </a:r>
            <a:br>
              <a:rPr lang="en-US" sz="2400" b="1" i="1" dirty="0">
                <a:latin typeface="Calibri" panose="020F0502020204030204" pitchFamily="34" charset="0"/>
              </a:rPr>
            </a:br>
            <a:endParaRPr lang="en-US" sz="2400" b="1" i="1" dirty="0">
              <a:latin typeface="Calibri" panose="020F0502020204030204" pitchFamily="34" charset="0"/>
            </a:endParaRPr>
          </a:p>
          <a:p>
            <a:pPr algn="ctr"/>
            <a:r>
              <a:rPr lang="en-US" sz="2400" i="1" dirty="0">
                <a:latin typeface="Calibri" panose="020F0502020204030204" pitchFamily="34" charset="0"/>
                <a:sym typeface="Wingdings" panose="05000000000000000000" pitchFamily="2" charset="2"/>
              </a:rPr>
              <a:t> Instead use the actual performance measures in the HCM (which are what we measured and researched!) </a:t>
            </a:r>
            <a:endParaRPr lang="en-US" sz="2400" dirty="0">
              <a:latin typeface="Calibri" panose="020F0502020204030204" pitchFamily="34" charset="0"/>
            </a:endParaRPr>
          </a:p>
        </p:txBody>
      </p:sp>
      <p:sp>
        <p:nvSpPr>
          <p:cNvPr id="7" name="Rectangle: Rounded Corners 6">
            <a:extLst>
              <a:ext uri="{FF2B5EF4-FFF2-40B4-BE49-F238E27FC236}">
                <a16:creationId xmlns:a16="http://schemas.microsoft.com/office/drawing/2014/main" id="{1C554383-48AE-02C5-A6BA-0314D3753238}"/>
              </a:ext>
            </a:extLst>
          </p:cNvPr>
          <p:cNvSpPr/>
          <p:nvPr/>
        </p:nvSpPr>
        <p:spPr>
          <a:xfrm>
            <a:off x="4305300" y="1323593"/>
            <a:ext cx="3099816" cy="4639058"/>
          </a:xfrm>
          <a:prstGeom prst="round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latin typeface="Calibri" panose="020F0502020204030204" pitchFamily="34" charset="0"/>
              </a:rPr>
              <a:t>Look Beyond the Peak Hour</a:t>
            </a:r>
          </a:p>
          <a:p>
            <a:pPr algn="ctr"/>
            <a:endParaRPr lang="en-US" sz="2400" b="1" i="1" dirty="0">
              <a:latin typeface="Calibri" panose="020F0502020204030204" pitchFamily="34" charset="0"/>
            </a:endParaRPr>
          </a:p>
          <a:p>
            <a:pPr algn="ctr"/>
            <a:r>
              <a:rPr lang="en-US" sz="2400" i="1" dirty="0">
                <a:latin typeface="Calibri" panose="020F0502020204030204" pitchFamily="34" charset="0"/>
                <a:sym typeface="Wingdings" panose="05000000000000000000" pitchFamily="2" charset="2"/>
              </a:rPr>
              <a:t> We have the methods and the data to analyze 24-hour performance (hint: we already do this for work zones!)</a:t>
            </a:r>
            <a:endParaRPr lang="en-US" sz="2400" dirty="0">
              <a:latin typeface="Calibri" panose="020F0502020204030204" pitchFamily="34" charset="0"/>
            </a:endParaRPr>
          </a:p>
        </p:txBody>
      </p:sp>
      <p:sp>
        <p:nvSpPr>
          <p:cNvPr id="8" name="Rectangle: Rounded Corners 7">
            <a:extLst>
              <a:ext uri="{FF2B5EF4-FFF2-40B4-BE49-F238E27FC236}">
                <a16:creationId xmlns:a16="http://schemas.microsoft.com/office/drawing/2014/main" id="{764280B3-F1DF-FCBA-FC79-E8971F481BA5}"/>
              </a:ext>
            </a:extLst>
          </p:cNvPr>
          <p:cNvSpPr/>
          <p:nvPr/>
        </p:nvSpPr>
        <p:spPr>
          <a:xfrm>
            <a:off x="7631336" y="1323593"/>
            <a:ext cx="3099816" cy="4639058"/>
          </a:xfrm>
          <a:prstGeom prst="round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latin typeface="Calibri" panose="020F0502020204030204" pitchFamily="34" charset="0"/>
              </a:rPr>
              <a:t>Use Safety Performance Measures</a:t>
            </a:r>
          </a:p>
          <a:p>
            <a:pPr algn="ctr"/>
            <a:endParaRPr lang="en-US" sz="2400" b="1" i="1" dirty="0">
              <a:latin typeface="Calibri" panose="020F0502020204030204" pitchFamily="34" charset="0"/>
            </a:endParaRPr>
          </a:p>
          <a:p>
            <a:pPr algn="ctr"/>
            <a:r>
              <a:rPr lang="en-US" sz="2400" i="1" dirty="0">
                <a:latin typeface="Calibri" panose="020F0502020204030204" pitchFamily="34" charset="0"/>
                <a:sym typeface="Wingdings" panose="05000000000000000000" pitchFamily="2" charset="2"/>
              </a:rPr>
              <a:t> We have the HSM (soon HSM2) and the means to predict safety outcomes, let’s use them. </a:t>
            </a:r>
            <a:endParaRPr lang="en-US" sz="2400" dirty="0">
              <a:latin typeface="Calibri" panose="020F0502020204030204" pitchFamily="34" charset="0"/>
            </a:endParaRPr>
          </a:p>
        </p:txBody>
      </p:sp>
      <p:pic>
        <p:nvPicPr>
          <p:cNvPr id="3"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1" y="-91529"/>
            <a:ext cx="4419600" cy="694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3790950" cy="168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6623" y="5638800"/>
            <a:ext cx="1140649"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20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4763559"/>
            <a:ext cx="9575800" cy="2094441"/>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a:extLst>
              <a:ext uri="{FF2B5EF4-FFF2-40B4-BE49-F238E27FC236}">
                <a16:creationId xmlns:a16="http://schemas.microsoft.com/office/drawing/2014/main" id="{1C7F5323-E499-6FB4-D8DD-4A1E27DD98AD}"/>
              </a:ext>
            </a:extLst>
          </p:cNvPr>
          <p:cNvSpPr/>
          <p:nvPr/>
        </p:nvSpPr>
        <p:spPr>
          <a:xfrm>
            <a:off x="0" y="1056254"/>
            <a:ext cx="12192000" cy="2499746"/>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A5EEED9E-3367-452B-CC44-C9F9BA238140}"/>
              </a:ext>
            </a:extLst>
          </p:cNvPr>
          <p:cNvSpPr txBox="1">
            <a:spLocks/>
          </p:cNvSpPr>
          <p:nvPr/>
        </p:nvSpPr>
        <p:spPr>
          <a:xfrm>
            <a:off x="1524000" y="1918789"/>
            <a:ext cx="9144000" cy="1655762"/>
          </a:xfrm>
          <a:prstGeom prst="rect">
            <a:avLst/>
          </a:prstGeom>
        </p:spPr>
        <p:txBody>
          <a:bodyPr>
            <a:normAutofit/>
          </a:bodyPr>
          <a:lstStyle>
            <a:lvl1pPr algn="l" rtl="0" eaLnBrk="1" fontAlgn="base" hangingPunct="1">
              <a:spcBef>
                <a:spcPct val="20000"/>
              </a:spcBef>
              <a:spcAft>
                <a:spcPct val="0"/>
              </a:spcAft>
              <a:defRPr>
                <a:solidFill>
                  <a:schemeClr val="tx1"/>
                </a:solidFill>
                <a:latin typeface="+mn-lt"/>
                <a:ea typeface="+mn-ea"/>
                <a:cs typeface="+mn-cs"/>
              </a:defRPr>
            </a:lvl1pPr>
            <a:lvl2pPr marL="304815" algn="l" rtl="0" eaLnBrk="1" fontAlgn="base" hangingPunct="1">
              <a:spcBef>
                <a:spcPct val="20000"/>
              </a:spcBef>
              <a:spcAft>
                <a:spcPct val="0"/>
              </a:spcAft>
              <a:defRPr>
                <a:solidFill>
                  <a:schemeClr val="tx1"/>
                </a:solidFill>
                <a:latin typeface="+mn-lt"/>
                <a:ea typeface="+mn-ea"/>
                <a:cs typeface="+mn-cs"/>
              </a:defRPr>
            </a:lvl2pPr>
            <a:lvl3pPr marL="609630" algn="l" rtl="0" eaLnBrk="1" fontAlgn="base" hangingPunct="1">
              <a:spcBef>
                <a:spcPct val="20000"/>
              </a:spcBef>
              <a:spcAft>
                <a:spcPct val="0"/>
              </a:spcAft>
              <a:defRPr>
                <a:solidFill>
                  <a:schemeClr val="tx1"/>
                </a:solidFill>
                <a:latin typeface="+mn-lt"/>
                <a:ea typeface="+mn-ea"/>
                <a:cs typeface="+mn-cs"/>
              </a:defRPr>
            </a:lvl3pPr>
            <a:lvl4pPr marL="914446" algn="l" rtl="0" eaLnBrk="1" fontAlgn="base" hangingPunct="1">
              <a:spcBef>
                <a:spcPct val="20000"/>
              </a:spcBef>
              <a:spcAft>
                <a:spcPct val="0"/>
              </a:spcAft>
              <a:defRPr>
                <a:solidFill>
                  <a:schemeClr val="tx1"/>
                </a:solidFill>
                <a:latin typeface="+mn-lt"/>
                <a:ea typeface="+mn-ea"/>
                <a:cs typeface="+mn-cs"/>
              </a:defRPr>
            </a:lvl4pPr>
            <a:lvl5pPr marL="1219261" algn="l" rtl="0" eaLnBrk="1" fontAlgn="base" hangingPunct="1">
              <a:spcBef>
                <a:spcPct val="20000"/>
              </a:spcBef>
              <a:spcAft>
                <a:spcPct val="0"/>
              </a:spcAft>
              <a:defRPr>
                <a:solidFill>
                  <a:schemeClr val="tx1"/>
                </a:solidFill>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sz="4800" b="1" kern="0">
                <a:solidFill>
                  <a:schemeClr val="bg1"/>
                </a:solidFill>
                <a:latin typeface="Arial Nova" panose="020B0504020202020204" pitchFamily="34" charset="0"/>
              </a:rPr>
              <a:t>Questions</a:t>
            </a:r>
            <a:endParaRPr lang="en-US" sz="4800" b="1" kern="0" dirty="0">
              <a:solidFill>
                <a:schemeClr val="bg1"/>
              </a:solidFill>
              <a:latin typeface="Arial Nova" panose="020B0504020202020204" pitchFamily="34" charset="0"/>
            </a:endParaRPr>
          </a:p>
        </p:txBody>
      </p:sp>
      <p:sp>
        <p:nvSpPr>
          <p:cNvPr id="6" name="Subtitle 2">
            <a:extLst>
              <a:ext uri="{FF2B5EF4-FFF2-40B4-BE49-F238E27FC236}">
                <a16:creationId xmlns:a16="http://schemas.microsoft.com/office/drawing/2014/main" id="{362CCD5A-D1AA-D2B6-02A0-483888F6ACB6}"/>
              </a:ext>
            </a:extLst>
          </p:cNvPr>
          <p:cNvSpPr txBox="1">
            <a:spLocks/>
          </p:cNvSpPr>
          <p:nvPr/>
        </p:nvSpPr>
        <p:spPr>
          <a:xfrm>
            <a:off x="8414737" y="3942674"/>
            <a:ext cx="3777263" cy="951722"/>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5000"/>
              </a:lnSpc>
              <a:spcBef>
                <a:spcPts val="0"/>
              </a:spcBef>
            </a:pPr>
            <a:r>
              <a:rPr lang="en-US" dirty="0">
                <a:solidFill>
                  <a:schemeClr val="bg2">
                    <a:lumMod val="25000"/>
                  </a:schemeClr>
                </a:solidFill>
                <a:latin typeface="Arial"/>
                <a:cs typeface="Arial"/>
              </a:rPr>
              <a:t>Bastian Schroeder </a:t>
            </a:r>
          </a:p>
          <a:p>
            <a:pPr algn="l">
              <a:lnSpc>
                <a:spcPct val="125000"/>
              </a:lnSpc>
              <a:spcBef>
                <a:spcPts val="0"/>
              </a:spcBef>
            </a:pPr>
            <a:r>
              <a:rPr lang="en-US" sz="1800" dirty="0">
                <a:solidFill>
                  <a:schemeClr val="bg2">
                    <a:lumMod val="25000"/>
                  </a:schemeClr>
                </a:solidFill>
                <a:latin typeface="Arial"/>
                <a:cs typeface="Arial"/>
              </a:rPr>
              <a:t>Kittelson and Associates</a:t>
            </a:r>
          </a:p>
          <a:p>
            <a:pPr algn="l">
              <a:lnSpc>
                <a:spcPct val="125000"/>
              </a:lnSpc>
              <a:spcBef>
                <a:spcPts val="0"/>
              </a:spcBef>
            </a:pPr>
            <a:r>
              <a:rPr lang="en-US" sz="1800" dirty="0">
                <a:solidFill>
                  <a:schemeClr val="bg2">
                    <a:lumMod val="25000"/>
                  </a:schemeClr>
                </a:solidFill>
                <a:latin typeface="Arial"/>
                <a:cs typeface="Arial"/>
              </a:rPr>
              <a:t>bschroeder@kittelson.com </a:t>
            </a:r>
            <a:endParaRPr lang="en-US" dirty="0">
              <a:solidFill>
                <a:schemeClr val="bg2">
                  <a:lumMod val="25000"/>
                </a:schemeClr>
              </a:solidFill>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Custom 1">
      <a:dk1>
        <a:srgbClr val="00587C"/>
      </a:dk1>
      <a:lt1>
        <a:sysClr val="window" lastClr="FFFFFF"/>
      </a:lt1>
      <a:dk2>
        <a:srgbClr val="000000"/>
      </a:dk2>
      <a:lt2>
        <a:srgbClr val="ACCBF9"/>
      </a:lt2>
      <a:accent1>
        <a:srgbClr val="00587C"/>
      </a:accent1>
      <a:accent2>
        <a:srgbClr val="3EB1C8"/>
      </a:accent2>
      <a:accent3>
        <a:srgbClr val="F8CB24"/>
      </a:accent3>
      <a:accent4>
        <a:srgbClr val="642682"/>
      </a:accent4>
      <a:accent5>
        <a:srgbClr val="E35205"/>
      </a:accent5>
      <a:accent6>
        <a:srgbClr val="64A70B"/>
      </a:accent6>
      <a:hlink>
        <a:srgbClr val="0E57C4"/>
      </a:hlink>
      <a:folHlink>
        <a:srgbClr val="3EBBF0"/>
      </a:folHlink>
    </a:clrScheme>
    <a:fontScheme name="ITE Interstate Font">
      <a:majorFont>
        <a:latin typeface="Interstate Bold"/>
        <a:ea typeface=""/>
        <a:cs typeface=""/>
      </a:majorFont>
      <a:minorFont>
        <a:latin typeface="Interstate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 Speaker Template with NRITS logo  -  Read-Only" id="{2E208C6C-A32E-46D8-9911-F6D6CFF34986}" vid="{E610F8FE-D21E-443E-9745-61C2777DEC71}"/>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ITE Interstate Font">
      <a:majorFont>
        <a:latin typeface="Interstate Bold"/>
        <a:ea typeface=""/>
        <a:cs typeface=""/>
      </a:majorFont>
      <a:minorFont>
        <a:latin typeface="Interstate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 Speaker Template with NRITS logo  -  Read-Only" id="{2E208C6C-A32E-46D8-9911-F6D6CFF34986}" vid="{B411F25D-04E4-4255-B8A9-3485239BE0BD}"/>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ITE Interstate Font">
      <a:majorFont>
        <a:latin typeface="Interstate Bold"/>
        <a:ea typeface=""/>
        <a:cs typeface=""/>
      </a:majorFont>
      <a:minorFont>
        <a:latin typeface="Interstate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 Speaker Template with NRITS logo  -  Read-Only" id="{2E208C6C-A32E-46D8-9911-F6D6CFF34986}" vid="{7A10EC6C-8A0D-45D6-9D40-7C60C76A5810}"/>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Wednesday</Day>
    <Speakers xmlns="b47a5aad-adfb-4dac-9d3f-47090e67d565">Bastian Schroeder</Speakers>
    <Section xmlns="b47a5aad-adfb-4dac-9d3f-47090e67d565">Opening Session</Section>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15A8A1-1BD7-4E8D-A0A0-6348F2B8C233}">
  <ds:schemaRefs>
    <ds:schemaRef ds:uri="http://purl.org/dc/terms/"/>
    <ds:schemaRef ds:uri="http://purl.org/dc/dcmitype/"/>
    <ds:schemaRef ds:uri="http://purl.org/dc/elements/1.1/"/>
    <ds:schemaRef ds:uri="http://schemas.microsoft.com/office/2006/metadata/properties"/>
    <ds:schemaRef ds:uri="23839530-1b7a-450c-a59e-f4963155e3c7"/>
    <ds:schemaRef ds:uri="http://schemas.microsoft.com/office/2006/documentManagement/types"/>
    <ds:schemaRef ds:uri="http://schemas.openxmlformats.org/package/2006/metadata/core-properties"/>
    <ds:schemaRef ds:uri="0c60fd05-61d7-40cc-8bcd-0c36d3ca9ba1"/>
    <ds:schemaRef ds:uri="http://schemas.microsoft.com/office/infopath/2007/PartnerControl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E7437524-783D-4002-B84C-F8BA2BC52B04}"/>
</file>

<file path=customXml/itemProps3.xml><?xml version="1.0" encoding="utf-8"?>
<ds:datastoreItem xmlns:ds="http://schemas.openxmlformats.org/officeDocument/2006/customXml" ds:itemID="{D12A10A4-37B4-41F5-9601-87832609F7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SemlerSchroeder_24hFramework_ITE2024</Template>
  <TotalTime>641</TotalTime>
  <Words>1948</Words>
  <Application>Microsoft Office PowerPoint</Application>
  <PresentationFormat>Widescreen</PresentationFormat>
  <Paragraphs>183</Paragraphs>
  <Slides>33</Slides>
  <Notes>14</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33</vt:i4>
      </vt:variant>
    </vt:vector>
  </HeadingPairs>
  <TitlesOfParts>
    <vt:vector size="49" baseType="lpstr">
      <vt:lpstr>Aptos</vt:lpstr>
      <vt:lpstr>Arial</vt:lpstr>
      <vt:lpstr>Arial Nova</vt:lpstr>
      <vt:lpstr>Calibri</vt:lpstr>
      <vt:lpstr>Gotham A</vt:lpstr>
      <vt:lpstr>Gotham Bold</vt:lpstr>
      <vt:lpstr>Gotham Book</vt:lpstr>
      <vt:lpstr>Interstate Bold</vt:lpstr>
      <vt:lpstr>Interstate Regular</vt:lpstr>
      <vt:lpstr>MicrogrammaExtDBol</vt:lpstr>
      <vt:lpstr>Open Sans</vt:lpstr>
      <vt:lpstr>Wingdings</vt:lpstr>
      <vt:lpstr>Office Theme</vt:lpstr>
      <vt:lpstr>Custom Design</vt:lpstr>
      <vt:lpstr>2_Custom Design</vt:lpstr>
      <vt:lpstr>1_Office Theme</vt:lpstr>
      <vt:lpstr>PowerPoint Presentation</vt:lpstr>
      <vt:lpstr>What is Level of Service (LOS)?</vt:lpstr>
      <vt:lpstr>PowerPoint Presentation</vt:lpstr>
      <vt:lpstr>PowerPoint Presentation</vt:lpstr>
      <vt:lpstr>PowerPoint Presentation</vt:lpstr>
      <vt:lpstr>FHWA is leading the shift – to the safe system approach</vt:lpstr>
      <vt:lpstr>PowerPoint Presentation</vt:lpstr>
      <vt:lpstr>PowerPoint Presentation</vt:lpstr>
      <vt:lpstr>PowerPoint Presentation</vt:lpstr>
      <vt:lpstr>LOS For Signals vs. Roundabouts</vt:lpstr>
      <vt:lpstr>PowerPoint Presentation</vt:lpstr>
      <vt:lpstr>What do we mean by Level of Service (LOS) F?</vt:lpstr>
      <vt:lpstr>“THAT WON’T WORK.”</vt:lpstr>
      <vt:lpstr>PowerPoint Presentation</vt:lpstr>
      <vt:lpstr>What is Capacity?</vt:lpstr>
      <vt:lpstr>So What is the Capacity of a Roundabout?</vt:lpstr>
      <vt:lpstr>“… Capacity is not the absolute maximum flow rate observed on such a system element”</vt:lpstr>
      <vt:lpstr>PowerPoint Presentation</vt:lpstr>
      <vt:lpstr>PowerPoint Presentation</vt:lpstr>
      <vt:lpstr>PowerPoint Presentation</vt:lpstr>
      <vt:lpstr>PowerPoint Presentation</vt:lpstr>
      <vt:lpstr>ALL-DAY INTERSECTION ASSESSMENT Illustrative Example</vt:lpstr>
      <vt:lpstr>A NEW 24-HOUR PARADIGM</vt:lpstr>
      <vt:lpstr>PowerPoint Presentation</vt:lpstr>
      <vt:lpstr> “Just to be Safe” …</vt:lpstr>
      <vt:lpstr>What is Failure?</vt:lpstr>
      <vt:lpstr>PowerPoint Presentation</vt:lpstr>
      <vt:lpstr>PowerPoint Presentation</vt:lpstr>
      <vt:lpstr>An Actual Example</vt:lpstr>
      <vt:lpstr>ALTERNATIVES ANALYSIS</vt:lpstr>
      <vt:lpstr>PowerPoint Presentation</vt:lpstr>
      <vt:lpstr>How do we Change our Approach?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Nicole Liu</dc:creator>
  <cp:lastModifiedBy>Bastian Schroeder</cp:lastModifiedBy>
  <cp:revision>8</cp:revision>
  <dcterms:created xsi:type="dcterms:W3CDTF">2024-07-23T22:22:12Z</dcterms:created>
  <dcterms:modified xsi:type="dcterms:W3CDTF">2026-09-08T12:46:31Z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0x0101009E0F30E28F43D84881B1E447717B93F8</vt:lpwstr>
  </property>
  <property fmtid="{D5CDD505-2E9C-101B-9397-08002B2CF9AE}" pid="3" name="MediaServiceImageTags">
    <vt:lpwstr/>
  </property>
</Properties>
</file>